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823" r:id="rId1"/>
  </p:sldMasterIdLst>
  <p:notesMasterIdLst>
    <p:notesMasterId r:id="rId12"/>
  </p:notesMasterIdLst>
  <p:handoutMasterIdLst>
    <p:handoutMasterId r:id="rId13"/>
  </p:handoutMasterIdLst>
  <p:sldIdLst>
    <p:sldId id="940" r:id="rId2"/>
    <p:sldId id="757" r:id="rId3"/>
    <p:sldId id="888" r:id="rId4"/>
    <p:sldId id="937" r:id="rId5"/>
    <p:sldId id="938" r:id="rId6"/>
    <p:sldId id="891" r:id="rId7"/>
    <p:sldId id="893" r:id="rId8"/>
    <p:sldId id="894" r:id="rId9"/>
    <p:sldId id="889" r:id="rId10"/>
    <p:sldId id="941" r:id="rId11"/>
  </p:sldIdLst>
  <p:sldSz cx="9144000" cy="6858000" type="screen4x3"/>
  <p:notesSz cx="6858000" cy="9296400"/>
  <p:custShowLst>
    <p:custShow name="Discovery Process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Times" pitchFamily="2" charset="0"/>
        <a:ea typeface="+mn-ea"/>
        <a:cs typeface="+mn-cs"/>
      </a:defRPr>
    </a:lvl1pPr>
    <a:lvl2pPr marL="428625" indent="28575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Times" pitchFamily="2" charset="0"/>
        <a:ea typeface="+mn-ea"/>
        <a:cs typeface="+mn-cs"/>
      </a:defRPr>
    </a:lvl2pPr>
    <a:lvl3pPr marL="857250" indent="5715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Times" pitchFamily="2" charset="0"/>
        <a:ea typeface="+mn-ea"/>
        <a:cs typeface="+mn-cs"/>
      </a:defRPr>
    </a:lvl3pPr>
    <a:lvl4pPr marL="1285875" indent="85725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Times" pitchFamily="2" charset="0"/>
        <a:ea typeface="+mn-ea"/>
        <a:cs typeface="+mn-cs"/>
      </a:defRPr>
    </a:lvl4pPr>
    <a:lvl5pPr marL="1714500" indent="1143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Times" pitchFamily="2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Times" pitchFamily="2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Times" pitchFamily="2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Times" pitchFamily="2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Times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Dissette" initials="J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accent2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94940" autoAdjust="0"/>
  </p:normalViewPr>
  <p:slideViewPr>
    <p:cSldViewPr>
      <p:cViewPr varScale="1">
        <p:scale>
          <a:sx n="124" d="100"/>
          <a:sy n="124" d="100"/>
        </p:scale>
        <p:origin x="248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25" d="100"/>
          <a:sy n="125" d="100"/>
        </p:scale>
        <p:origin x="-324" y="132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4-01T14:05:06.971" idx="1">
    <p:pos x="10" y="1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9" name="Rectangle 13">
            <a:extLst>
              <a:ext uri="{FF2B5EF4-FFF2-40B4-BE49-F238E27FC236}">
                <a16:creationId xmlns:a16="http://schemas.microsoft.com/office/drawing/2014/main" id="{0807E529-0D0F-5A47-A326-CA469765BA9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8829675"/>
            <a:ext cx="29733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96" tIns="45399" rIns="90796" bIns="45399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sz="11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A55C21C-EE18-1A4D-B945-189962E50D7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099" name="Text Box 15">
            <a:extLst>
              <a:ext uri="{FF2B5EF4-FFF2-40B4-BE49-F238E27FC236}">
                <a16:creationId xmlns:a16="http://schemas.microsoft.com/office/drawing/2014/main" id="{CC900D4A-50A9-0041-85F4-B4BDA22C0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225" y="303213"/>
            <a:ext cx="5543550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21" tIns="45561" rIns="91121" bIns="45561">
            <a:spAutoFit/>
          </a:bodyPr>
          <a:lstStyle>
            <a:lvl1pPr defTabSz="912813">
              <a:defRPr sz="21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 defTabSz="912813">
              <a:defRPr sz="21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 defTabSz="912813">
              <a:defRPr sz="21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 defTabSz="912813">
              <a:defRPr sz="21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 defTabSz="912813">
              <a:defRPr sz="21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>
                <a:solidFill>
                  <a:srgbClr val="B10D09"/>
                </a:solidFill>
              </a:rPr>
              <a:t>Panacea Pharmaceuticals, Inc.</a:t>
            </a:r>
          </a:p>
          <a:p>
            <a:pPr algn="ctr" eaLnBrk="1" hangingPunct="1">
              <a:defRPr/>
            </a:pPr>
            <a:r>
              <a:rPr lang="en-US" altLang="en-US" sz="1000">
                <a:solidFill>
                  <a:srgbClr val="B10D09"/>
                </a:solidFill>
                <a:latin typeface="Arial" panose="020B0604020202020204" pitchFamily="34" charset="0"/>
              </a:rPr>
              <a:t>207 Perry Parkway, Suite 2, Gaithersburg, MD 20877 USA, Phone: 1.240.243.8000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86F93825-AA37-F941-9B47-6BDF7D64868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206" tIns="46104" rIns="92206" bIns="46104" numCol="1" anchor="t" anchorCtr="0" compatLnSpc="1">
            <a:prstTxWarp prst="textNoShape">
              <a:avLst/>
            </a:prstTxWarp>
          </a:bodyPr>
          <a:lstStyle>
            <a:lvl1pPr defTabSz="923925" eaLnBrk="0" hangingPunct="0">
              <a:defRPr sz="1100">
                <a:latin typeface="Times" pitchFamily="18" charset="0"/>
              </a:defRPr>
            </a:lvl1pPr>
          </a:lstStyle>
          <a:p>
            <a:pPr>
              <a:defRPr/>
            </a:pPr>
            <a:r>
              <a:rPr lang="ja-JP" altLang="en-US"/>
              <a:t>Panacea Pharmaceuticals, Inc.</a:t>
            </a:r>
            <a:endParaRPr lang="en-US" altLang="ja-JP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AE816F6-03C2-EC47-9B5F-AE6AD20A42D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206" tIns="46104" rIns="92206" bIns="46104" numCol="1" anchor="t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10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BAEAECF6-3496-1C42-8E11-0881DAE4E3D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9663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B809FD5F-BCB5-7F43-93C4-5F9F6AE751F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416425"/>
            <a:ext cx="502602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206" tIns="46104" rIns="92206" bIns="461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B2D66DA3-9177-6848-955F-97C4250443A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33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206" tIns="46104" rIns="92206" bIns="46104" numCol="1" anchor="b" anchorCtr="0" compatLnSpc="1">
            <a:prstTxWarp prst="textNoShape">
              <a:avLst/>
            </a:prstTxWarp>
          </a:bodyPr>
          <a:lstStyle>
            <a:lvl1pPr defTabSz="923925" eaLnBrk="0" hangingPunct="0">
              <a:defRPr sz="110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7F97217F-5D4C-3445-965C-0E5D506F7F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33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206" tIns="46104" rIns="92206" bIns="46104" numCol="1" anchor="b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100"/>
            </a:lvl1pPr>
          </a:lstStyle>
          <a:p>
            <a:pPr>
              <a:defRPr/>
            </a:pPr>
            <a:fld id="{266D9D0E-59DC-FD46-99ED-7841B7344C1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2862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5725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28587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7145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143125" algn="l" defTabSz="857250" rtl="0" eaLnBrk="1" latinLnBrk="0" hangingPunct="1">
      <a:defRPr sz="1125" kern="1200">
        <a:solidFill>
          <a:schemeClr val="tx1"/>
        </a:solidFill>
        <a:latin typeface="+mn-lt"/>
        <a:ea typeface="+mn-ea"/>
        <a:cs typeface="+mn-cs"/>
      </a:defRPr>
    </a:lvl6pPr>
    <a:lvl7pPr marL="2571750" algn="l" defTabSz="857250" rtl="0" eaLnBrk="1" latinLnBrk="0" hangingPunct="1">
      <a:defRPr sz="1125" kern="1200">
        <a:solidFill>
          <a:schemeClr val="tx1"/>
        </a:solidFill>
        <a:latin typeface="+mn-lt"/>
        <a:ea typeface="+mn-ea"/>
        <a:cs typeface="+mn-cs"/>
      </a:defRPr>
    </a:lvl7pPr>
    <a:lvl8pPr marL="3000375" algn="l" defTabSz="857250" rtl="0" eaLnBrk="1" latinLnBrk="0" hangingPunct="1">
      <a:defRPr sz="1125" kern="1200">
        <a:solidFill>
          <a:schemeClr val="tx1"/>
        </a:solidFill>
        <a:latin typeface="+mn-lt"/>
        <a:ea typeface="+mn-ea"/>
        <a:cs typeface="+mn-cs"/>
      </a:defRPr>
    </a:lvl8pPr>
    <a:lvl9pPr marL="3429000" algn="l" defTabSz="857250" rtl="0" eaLnBrk="1" latinLnBrk="0" hangingPunct="1">
      <a:defRPr sz="112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9D57E825-622F-C34C-8C94-9FE347778FB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ja-JP" altLang="en-US">
                <a:latin typeface="Times" pitchFamily="2" charset="0"/>
              </a:rPr>
              <a:t>Panacea Pharmaceuticals, Inc.</a:t>
            </a:r>
            <a:endParaRPr lang="en-US" altLang="ja-JP">
              <a:latin typeface="Times" pitchFamily="2" charset="0"/>
            </a:endParaRPr>
          </a:p>
        </p:txBody>
      </p:sp>
      <p:sp>
        <p:nvSpPr>
          <p:cNvPr id="18434" name="Rectangle 7">
            <a:extLst>
              <a:ext uri="{FF2B5EF4-FFF2-40B4-BE49-F238E27FC236}">
                <a16:creationId xmlns:a16="http://schemas.microsoft.com/office/drawing/2014/main" id="{534480D0-ED0D-3448-81B9-AA0D10274E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3E4CA3F-5B96-2E4B-8449-1D7F25D002E8}" type="slidenum">
              <a:rPr lang="ja-JP" altLang="en-US" smtClean="0">
                <a:latin typeface="Times" pitchFamily="2" charset="0"/>
              </a:rPr>
              <a:pPr>
                <a:spcBef>
                  <a:spcPct val="0"/>
                </a:spcBef>
              </a:pPr>
              <a:t>2</a:t>
            </a:fld>
            <a:endParaRPr lang="en-US" altLang="ja-JP">
              <a:latin typeface="Times" pitchFamily="2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F0110D8A-FAE3-0641-890A-6F96B7D3F6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B13DA3D4-6D97-3C41-8EFD-1E102AB7C6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 altLang="en-US" sz="1125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>
            <a:extLst>
              <a:ext uri="{FF2B5EF4-FFF2-40B4-BE49-F238E27FC236}">
                <a16:creationId xmlns:a16="http://schemas.microsoft.com/office/drawing/2014/main" id="{D17119EE-7053-2044-BE13-B6E2FA0C72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D6DD2882-2574-4E44-B234-F52C4E5B4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altLang="en-US" sz="1125"/>
          </a:p>
        </p:txBody>
      </p:sp>
      <p:sp>
        <p:nvSpPr>
          <p:cNvPr id="20483" name="Header Placeholder 3">
            <a:extLst>
              <a:ext uri="{FF2B5EF4-FFF2-40B4-BE49-F238E27FC236}">
                <a16:creationId xmlns:a16="http://schemas.microsoft.com/office/drawing/2014/main" id="{AAD5F23B-71E0-304E-BB26-55CBEFAD5A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ja-JP" altLang="en-US">
                <a:latin typeface="Times" pitchFamily="2" charset="0"/>
              </a:rPr>
              <a:t>Panacea Pharmaceuticals, Inc.</a:t>
            </a:r>
            <a:endParaRPr lang="en-US" altLang="ja-JP">
              <a:latin typeface="Times" pitchFamily="2" charset="0"/>
            </a:endParaRPr>
          </a:p>
        </p:txBody>
      </p:sp>
      <p:sp>
        <p:nvSpPr>
          <p:cNvPr id="20484" name="Slide Number Placeholder 4">
            <a:extLst>
              <a:ext uri="{FF2B5EF4-FFF2-40B4-BE49-F238E27FC236}">
                <a16:creationId xmlns:a16="http://schemas.microsoft.com/office/drawing/2014/main" id="{D54258A3-FC45-E843-8852-D84791212B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5C4262E-15D9-354F-8F21-FC1229DD24FC}" type="slidenum">
              <a:rPr lang="ja-JP" altLang="en-US" smtClean="0">
                <a:latin typeface="Times" pitchFamily="2" charset="0"/>
              </a:rPr>
              <a:pPr>
                <a:spcBef>
                  <a:spcPct val="0"/>
                </a:spcBef>
              </a:pPr>
              <a:t>3</a:t>
            </a:fld>
            <a:endParaRPr lang="en-US" altLang="ja-JP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>
            <a:extLst>
              <a:ext uri="{FF2B5EF4-FFF2-40B4-BE49-F238E27FC236}">
                <a16:creationId xmlns:a16="http://schemas.microsoft.com/office/drawing/2014/main" id="{4823EB91-656D-FF49-8ACB-69F4A6D4E9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148190BE-9168-E94B-83B8-7FABD6828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altLang="en-US" sz="1125"/>
          </a:p>
        </p:txBody>
      </p:sp>
      <p:sp>
        <p:nvSpPr>
          <p:cNvPr id="22531" name="Header Placeholder 3">
            <a:extLst>
              <a:ext uri="{FF2B5EF4-FFF2-40B4-BE49-F238E27FC236}">
                <a16:creationId xmlns:a16="http://schemas.microsoft.com/office/drawing/2014/main" id="{E13E245D-3672-9243-BF83-310A3B205C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ja-JP" altLang="en-US">
                <a:latin typeface="Times" pitchFamily="2" charset="0"/>
              </a:rPr>
              <a:t>Panacea Pharmaceuticals, Inc.</a:t>
            </a:r>
            <a:endParaRPr lang="en-US" altLang="ja-JP">
              <a:latin typeface="Times" pitchFamily="2" charset="0"/>
            </a:endParaRPr>
          </a:p>
        </p:txBody>
      </p:sp>
      <p:sp>
        <p:nvSpPr>
          <p:cNvPr id="22532" name="Slide Number Placeholder 4">
            <a:extLst>
              <a:ext uri="{FF2B5EF4-FFF2-40B4-BE49-F238E27FC236}">
                <a16:creationId xmlns:a16="http://schemas.microsoft.com/office/drawing/2014/main" id="{38C30ED8-8E27-3C4F-AF5C-45547BFF2E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2A4195D-566D-A442-86F5-7862691DA823}" type="slidenum">
              <a:rPr lang="ja-JP" altLang="en-US" smtClean="0">
                <a:latin typeface="Times" pitchFamily="2" charset="0"/>
              </a:rPr>
              <a:pPr>
                <a:spcBef>
                  <a:spcPct val="0"/>
                </a:spcBef>
              </a:pPr>
              <a:t>4</a:t>
            </a:fld>
            <a:endParaRPr lang="en-US" altLang="ja-JP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>
            <a:extLst>
              <a:ext uri="{FF2B5EF4-FFF2-40B4-BE49-F238E27FC236}">
                <a16:creationId xmlns:a16="http://schemas.microsoft.com/office/drawing/2014/main" id="{43C79FC2-B80D-7344-B33F-1D01C94EF0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08B7D2A6-6500-C948-B7AD-528436BED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altLang="en-US" sz="1125"/>
          </a:p>
        </p:txBody>
      </p:sp>
      <p:sp>
        <p:nvSpPr>
          <p:cNvPr id="24579" name="Header Placeholder 3">
            <a:extLst>
              <a:ext uri="{FF2B5EF4-FFF2-40B4-BE49-F238E27FC236}">
                <a16:creationId xmlns:a16="http://schemas.microsoft.com/office/drawing/2014/main" id="{E2CE0B76-5DE5-3447-A5E6-580E93F8C4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ja-JP" altLang="en-US">
                <a:latin typeface="Times" pitchFamily="2" charset="0"/>
              </a:rPr>
              <a:t>Panacea Pharmaceuticals, Inc.</a:t>
            </a:r>
            <a:endParaRPr lang="en-US" altLang="ja-JP">
              <a:latin typeface="Times" pitchFamily="2" charset="0"/>
            </a:endParaRPr>
          </a:p>
        </p:txBody>
      </p:sp>
      <p:sp>
        <p:nvSpPr>
          <p:cNvPr id="24580" name="Slide Number Placeholder 4">
            <a:extLst>
              <a:ext uri="{FF2B5EF4-FFF2-40B4-BE49-F238E27FC236}">
                <a16:creationId xmlns:a16="http://schemas.microsoft.com/office/drawing/2014/main" id="{D20DEF9B-7E8E-4343-B5BE-3A87E2EAF2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7E1F478-3784-6B48-BBA5-70F1EDA697D9}" type="slidenum">
              <a:rPr lang="ja-JP" altLang="en-US" smtClean="0">
                <a:latin typeface="Times" pitchFamily="2" charset="0"/>
              </a:rPr>
              <a:pPr>
                <a:spcBef>
                  <a:spcPct val="0"/>
                </a:spcBef>
              </a:pPr>
              <a:t>5</a:t>
            </a:fld>
            <a:endParaRPr lang="en-US" altLang="ja-JP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>
            <a:extLst>
              <a:ext uri="{FF2B5EF4-FFF2-40B4-BE49-F238E27FC236}">
                <a16:creationId xmlns:a16="http://schemas.microsoft.com/office/drawing/2014/main" id="{AD8DB3FF-7FA4-A342-A95B-1CCF70F016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Notes Placeholder 2">
            <a:extLst>
              <a:ext uri="{FF2B5EF4-FFF2-40B4-BE49-F238E27FC236}">
                <a16:creationId xmlns:a16="http://schemas.microsoft.com/office/drawing/2014/main" id="{61A4D7F7-6FA7-E04A-BCB5-6ACD3BB39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6627" name="Header Placeholder 3">
            <a:extLst>
              <a:ext uri="{FF2B5EF4-FFF2-40B4-BE49-F238E27FC236}">
                <a16:creationId xmlns:a16="http://schemas.microsoft.com/office/drawing/2014/main" id="{4669D23B-B09F-8A48-9E6E-D174B13B64A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ja-JP" altLang="en-US">
                <a:latin typeface="Times" pitchFamily="2" charset="0"/>
              </a:rPr>
              <a:t>Panacea Pharmaceuticals, Inc.</a:t>
            </a:r>
            <a:endParaRPr lang="en-US" altLang="ja-JP">
              <a:latin typeface="Times" pitchFamily="2" charset="0"/>
            </a:endParaRPr>
          </a:p>
        </p:txBody>
      </p:sp>
      <p:sp>
        <p:nvSpPr>
          <p:cNvPr id="26628" name="Slide Number Placeholder 4">
            <a:extLst>
              <a:ext uri="{FF2B5EF4-FFF2-40B4-BE49-F238E27FC236}">
                <a16:creationId xmlns:a16="http://schemas.microsoft.com/office/drawing/2014/main" id="{4C8FDC2E-1318-C547-ADE2-4B4D6A0FE2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1F1B3F6-A0FF-9F43-86E8-CD6326D90473}" type="slidenum">
              <a:rPr lang="ja-JP" altLang="en-US" smtClean="0">
                <a:latin typeface="Times" pitchFamily="2" charset="0"/>
              </a:rPr>
              <a:pPr>
                <a:spcBef>
                  <a:spcPct val="0"/>
                </a:spcBef>
              </a:pPr>
              <a:t>6</a:t>
            </a:fld>
            <a:endParaRPr lang="en-US" altLang="ja-JP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>
            <a:extLst>
              <a:ext uri="{FF2B5EF4-FFF2-40B4-BE49-F238E27FC236}">
                <a16:creationId xmlns:a16="http://schemas.microsoft.com/office/drawing/2014/main" id="{49ABBA09-983C-6E4B-8168-56E3E51B96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FFADDC7F-0DCD-9B4A-A42A-39E25C88D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altLang="en-US" sz="1125"/>
          </a:p>
        </p:txBody>
      </p:sp>
      <p:sp>
        <p:nvSpPr>
          <p:cNvPr id="28675" name="Header Placeholder 3">
            <a:extLst>
              <a:ext uri="{FF2B5EF4-FFF2-40B4-BE49-F238E27FC236}">
                <a16:creationId xmlns:a16="http://schemas.microsoft.com/office/drawing/2014/main" id="{B566FD8F-FBDE-0D4E-A977-D10A33441CB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ja-JP" altLang="en-US">
                <a:latin typeface="Times" pitchFamily="2" charset="0"/>
              </a:rPr>
              <a:t>Panacea Pharmaceuticals, Inc.</a:t>
            </a:r>
            <a:endParaRPr lang="en-US" altLang="ja-JP">
              <a:latin typeface="Times" pitchFamily="2" charset="0"/>
            </a:endParaRPr>
          </a:p>
        </p:txBody>
      </p:sp>
      <p:sp>
        <p:nvSpPr>
          <p:cNvPr id="28676" name="Slide Number Placeholder 4">
            <a:extLst>
              <a:ext uri="{FF2B5EF4-FFF2-40B4-BE49-F238E27FC236}">
                <a16:creationId xmlns:a16="http://schemas.microsoft.com/office/drawing/2014/main" id="{4E5F95F0-9E28-BF4F-A945-63596D778F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13632D9-4681-B744-A816-7EFA842B2ECC}" type="slidenum">
              <a:rPr lang="ja-JP" altLang="en-US" smtClean="0">
                <a:latin typeface="Times" pitchFamily="2" charset="0"/>
              </a:rPr>
              <a:pPr>
                <a:spcBef>
                  <a:spcPct val="0"/>
                </a:spcBef>
              </a:pPr>
              <a:t>7</a:t>
            </a:fld>
            <a:endParaRPr lang="en-US" altLang="ja-JP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>
            <a:extLst>
              <a:ext uri="{FF2B5EF4-FFF2-40B4-BE49-F238E27FC236}">
                <a16:creationId xmlns:a16="http://schemas.microsoft.com/office/drawing/2014/main" id="{9A003FF6-9540-0F40-B35E-F090183B1B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EBE9AD60-7321-794D-B447-E18F963C9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altLang="en-US" sz="1125"/>
          </a:p>
        </p:txBody>
      </p:sp>
      <p:sp>
        <p:nvSpPr>
          <p:cNvPr id="30723" name="Header Placeholder 3">
            <a:extLst>
              <a:ext uri="{FF2B5EF4-FFF2-40B4-BE49-F238E27FC236}">
                <a16:creationId xmlns:a16="http://schemas.microsoft.com/office/drawing/2014/main" id="{D4303A51-1104-784F-8F74-51EEDB0998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ja-JP" altLang="en-US">
                <a:latin typeface="Times" pitchFamily="2" charset="0"/>
              </a:rPr>
              <a:t>Panacea Pharmaceuticals, Inc.</a:t>
            </a:r>
            <a:endParaRPr lang="en-US" altLang="ja-JP">
              <a:latin typeface="Times" pitchFamily="2" charset="0"/>
            </a:endParaRPr>
          </a:p>
        </p:txBody>
      </p:sp>
      <p:sp>
        <p:nvSpPr>
          <p:cNvPr id="30724" name="Slide Number Placeholder 4">
            <a:extLst>
              <a:ext uri="{FF2B5EF4-FFF2-40B4-BE49-F238E27FC236}">
                <a16:creationId xmlns:a16="http://schemas.microsoft.com/office/drawing/2014/main" id="{32206338-7D6B-3046-993B-E4F00DA0A9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B1640EC-B61E-7644-A0AB-23279A8E0066}" type="slidenum">
              <a:rPr lang="ja-JP" altLang="en-US" smtClean="0">
                <a:latin typeface="Times" pitchFamily="2" charset="0"/>
              </a:rPr>
              <a:pPr>
                <a:spcBef>
                  <a:spcPct val="0"/>
                </a:spcBef>
              </a:pPr>
              <a:t>8</a:t>
            </a:fld>
            <a:endParaRPr lang="en-US" altLang="ja-JP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>
            <a:extLst>
              <a:ext uri="{FF2B5EF4-FFF2-40B4-BE49-F238E27FC236}">
                <a16:creationId xmlns:a16="http://schemas.microsoft.com/office/drawing/2014/main" id="{B8AAFDFC-660D-4E46-A132-76739C1647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123F083F-EA7F-2949-BD39-B2FAE41A1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altLang="en-US" sz="1125"/>
          </a:p>
        </p:txBody>
      </p:sp>
      <p:sp>
        <p:nvSpPr>
          <p:cNvPr id="32771" name="Header Placeholder 3">
            <a:extLst>
              <a:ext uri="{FF2B5EF4-FFF2-40B4-BE49-F238E27FC236}">
                <a16:creationId xmlns:a16="http://schemas.microsoft.com/office/drawing/2014/main" id="{16F00F78-D1C9-A345-9DC4-EBF4059FFE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ja-JP" altLang="en-US">
                <a:latin typeface="Times" pitchFamily="2" charset="0"/>
              </a:rPr>
              <a:t>Panacea Pharmaceuticals, Inc.</a:t>
            </a:r>
            <a:endParaRPr lang="en-US" altLang="ja-JP">
              <a:latin typeface="Times" pitchFamily="2" charset="0"/>
            </a:endParaRPr>
          </a:p>
        </p:txBody>
      </p:sp>
      <p:sp>
        <p:nvSpPr>
          <p:cNvPr id="32772" name="Slide Number Placeholder 4">
            <a:extLst>
              <a:ext uri="{FF2B5EF4-FFF2-40B4-BE49-F238E27FC236}">
                <a16:creationId xmlns:a16="http://schemas.microsoft.com/office/drawing/2014/main" id="{F5D4F0B6-B67F-B848-9C66-00C3EAE19C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1F0EAF5-E46D-8F4B-B353-76FCF02644B7}" type="slidenum">
              <a:rPr lang="ja-JP" altLang="en-US" smtClean="0">
                <a:latin typeface="Times" pitchFamily="2" charset="0"/>
              </a:rPr>
              <a:pPr>
                <a:spcBef>
                  <a:spcPct val="0"/>
                </a:spcBef>
              </a:pPr>
              <a:t>9</a:t>
            </a:fld>
            <a:endParaRPr lang="en-US" altLang="ja-JP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>
            <a:extLst>
              <a:ext uri="{FF2B5EF4-FFF2-40B4-BE49-F238E27FC236}">
                <a16:creationId xmlns:a16="http://schemas.microsoft.com/office/drawing/2014/main" id="{C8D9A1DB-8F4F-2449-B45C-5646259575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123F083F-EA7F-2949-BD39-B2FAE41A1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altLang="en-US" sz="1125"/>
          </a:p>
        </p:txBody>
      </p:sp>
      <p:sp>
        <p:nvSpPr>
          <p:cNvPr id="34819" name="Header Placeholder 3">
            <a:extLst>
              <a:ext uri="{FF2B5EF4-FFF2-40B4-BE49-F238E27FC236}">
                <a16:creationId xmlns:a16="http://schemas.microsoft.com/office/drawing/2014/main" id="{A5AA1432-344F-484B-9A03-8F81902E11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ja-JP" altLang="en-US">
                <a:latin typeface="Times" pitchFamily="2" charset="0"/>
              </a:rPr>
              <a:t>Panacea Pharmaceuticals, Inc.</a:t>
            </a:r>
            <a:endParaRPr lang="en-US" altLang="ja-JP">
              <a:latin typeface="Times" pitchFamily="2" charset="0"/>
            </a:endParaRPr>
          </a:p>
        </p:txBody>
      </p:sp>
      <p:sp>
        <p:nvSpPr>
          <p:cNvPr id="34820" name="Slide Number Placeholder 4">
            <a:extLst>
              <a:ext uri="{FF2B5EF4-FFF2-40B4-BE49-F238E27FC236}">
                <a16:creationId xmlns:a16="http://schemas.microsoft.com/office/drawing/2014/main" id="{8CCC3558-67A9-F441-96CB-F908EFF14B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78AC261-80AF-0040-8B5C-FC61D225B7C4}" type="slidenum">
              <a:rPr lang="ja-JP" altLang="en-US" smtClean="0">
                <a:latin typeface="Times" pitchFamily="2" charset="0"/>
              </a:rPr>
              <a:pPr>
                <a:spcBef>
                  <a:spcPct val="0"/>
                </a:spcBef>
              </a:pPr>
              <a:t>10</a:t>
            </a:fld>
            <a:endParaRPr lang="en-US" altLang="ja-JP">
              <a:latin typeface="Times" pitchFamily="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84C01-FC1F-084C-8B3E-9EFBC7AD2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5AD8A-22FE-044D-B1D7-6CF7459B521A}" type="datetimeFigureOut">
              <a:rPr lang="en-US"/>
              <a:pPr>
                <a:defRPr/>
              </a:pPr>
              <a:t>7/2/18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291A6-1F63-564F-B29D-FEA926F11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6EAD90-AE54-D747-8675-A078CBE57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156"/>
            </a:lvl1pPr>
          </a:lstStyle>
          <a:p>
            <a:pPr>
              <a:defRPr/>
            </a:pPr>
            <a:fld id="{89EDE7FB-FEAD-B94B-840F-C28D08866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95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B600B-7FD5-2F4C-A702-7DB5195D0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BA9DF-BD47-F248-B416-5337FC25BE3E}" type="datetimeFigureOut">
              <a:rPr lang="en-US"/>
              <a:pPr>
                <a:defRPr/>
              </a:pPr>
              <a:t>7/2/18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24DF8-DB17-CF4E-A15E-96B389980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6BB842-0CCA-A74F-ACE2-052EF9BCD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156"/>
            </a:lvl1pPr>
          </a:lstStyle>
          <a:p>
            <a:pPr>
              <a:defRPr/>
            </a:pPr>
            <a:fld id="{F3175BFF-18A5-6645-A517-2C5FF545B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40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BED3B-9380-FF48-8084-E3B660971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823AF-E5B3-804A-BCA9-18F59D2D7438}" type="datetimeFigureOut">
              <a:rPr lang="en-US"/>
              <a:pPr>
                <a:defRPr/>
              </a:pPr>
              <a:t>7/2/18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BDFCD-9D18-2649-A853-7B4B55085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32267-DB53-C647-8356-D2C76B8F9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156"/>
            </a:lvl1pPr>
          </a:lstStyle>
          <a:p>
            <a:pPr>
              <a:defRPr/>
            </a:pPr>
            <a:fld id="{586BE325-11DA-8F49-8648-37EDB55DD9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9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>
            <a:extLst>
              <a:ext uri="{FF2B5EF4-FFF2-40B4-BE49-F238E27FC236}">
                <a16:creationId xmlns:a16="http://schemas.microsoft.com/office/drawing/2014/main" id="{87FA6F95-A9E1-094D-A8FF-11243D95F69D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886200" y="6172200"/>
            <a:ext cx="1338263" cy="128588"/>
            <a:chOff x="3859213" y="5568950"/>
            <a:chExt cx="1338262" cy="128588"/>
          </a:xfrm>
        </p:grpSpPr>
        <p:sp>
          <p:nvSpPr>
            <p:cNvPr id="4" name="object 6">
              <a:extLst>
                <a:ext uri="{FF2B5EF4-FFF2-40B4-BE49-F238E27FC236}">
                  <a16:creationId xmlns:a16="http://schemas.microsoft.com/office/drawing/2014/main" id="{91D7BB65-CF29-8E4E-9C06-0850F8534E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9213" y="5568950"/>
              <a:ext cx="669924" cy="128588"/>
            </a:xfrm>
            <a:custGeom>
              <a:avLst/>
              <a:gdLst>
                <a:gd name="T0" fmla="*/ 0 w 670560"/>
                <a:gd name="T1" fmla="*/ 128332 h 128270"/>
                <a:gd name="T2" fmla="*/ 669671 w 670560"/>
                <a:gd name="T3" fmla="*/ 128332 h 128270"/>
                <a:gd name="T4" fmla="*/ 669671 w 670560"/>
                <a:gd name="T5" fmla="*/ 0 h 128270"/>
                <a:gd name="T6" fmla="*/ 0 w 670560"/>
                <a:gd name="T7" fmla="*/ 0 h 128270"/>
                <a:gd name="T8" fmla="*/ 0 w 670560"/>
                <a:gd name="T9" fmla="*/ 128332 h 1282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0560" h="128270">
                  <a:moveTo>
                    <a:pt x="0" y="128015"/>
                  </a:moveTo>
                  <a:lnTo>
                    <a:pt x="670306" y="128015"/>
                  </a:lnTo>
                  <a:lnTo>
                    <a:pt x="670306" y="0"/>
                  </a:lnTo>
                  <a:lnTo>
                    <a:pt x="0" y="0"/>
                  </a:lnTo>
                  <a:lnTo>
                    <a:pt x="0" y="128015"/>
                  </a:lnTo>
                  <a:close/>
                </a:path>
              </a:pathLst>
            </a:custGeom>
            <a:solidFill>
              <a:srgbClr val="40AD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defRPr/>
              </a:pPr>
              <a:endParaRPr lang="en-US" sz="2156"/>
            </a:p>
          </p:txBody>
        </p:sp>
        <p:sp>
          <p:nvSpPr>
            <p:cNvPr id="5" name="object 7">
              <a:extLst>
                <a:ext uri="{FF2B5EF4-FFF2-40B4-BE49-F238E27FC236}">
                  <a16:creationId xmlns:a16="http://schemas.microsoft.com/office/drawing/2014/main" id="{83EC5B36-AED1-C64B-A573-9EE680E6BA1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7551" y="5568950"/>
              <a:ext cx="669924" cy="128588"/>
            </a:xfrm>
            <a:custGeom>
              <a:avLst/>
              <a:gdLst>
                <a:gd name="T0" fmla="*/ 0 w 670560"/>
                <a:gd name="T1" fmla="*/ 128332 h 128270"/>
                <a:gd name="T2" fmla="*/ 669670 w 670560"/>
                <a:gd name="T3" fmla="*/ 128332 h 128270"/>
                <a:gd name="T4" fmla="*/ 669670 w 670560"/>
                <a:gd name="T5" fmla="*/ 0 h 128270"/>
                <a:gd name="T6" fmla="*/ 0 w 670560"/>
                <a:gd name="T7" fmla="*/ 0 h 128270"/>
                <a:gd name="T8" fmla="*/ 0 w 670560"/>
                <a:gd name="T9" fmla="*/ 128332 h 1282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0560" h="128270">
                  <a:moveTo>
                    <a:pt x="0" y="128015"/>
                  </a:moveTo>
                  <a:lnTo>
                    <a:pt x="670305" y="128015"/>
                  </a:lnTo>
                  <a:lnTo>
                    <a:pt x="670305" y="0"/>
                  </a:lnTo>
                  <a:lnTo>
                    <a:pt x="0" y="0"/>
                  </a:lnTo>
                  <a:lnTo>
                    <a:pt x="0" y="128015"/>
                  </a:lnTo>
                  <a:close/>
                </a:path>
              </a:pathLst>
            </a:custGeom>
            <a:solidFill>
              <a:srgbClr val="2540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defRPr/>
              </a:pPr>
              <a:endParaRPr lang="en-US" sz="2156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8E232048-FBF8-BD40-B36F-97913C1C06D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87763" y="6311900"/>
            <a:ext cx="1905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eaLnBrk="1" hangingPunct="1">
              <a:defRPr/>
            </a:pPr>
            <a:r>
              <a:rPr lang="en-US" altLang="en-US" sz="1600">
                <a:solidFill>
                  <a:srgbClr val="00B050"/>
                </a:solidFill>
                <a:latin typeface="Helvetica" pitchFamily="2" charset="0"/>
              </a:rPr>
              <a:t>www.hw-fda.com</a:t>
            </a:r>
          </a:p>
        </p:txBody>
      </p:sp>
      <p:grpSp>
        <p:nvGrpSpPr>
          <p:cNvPr id="7" name="Group 14">
            <a:extLst>
              <a:ext uri="{FF2B5EF4-FFF2-40B4-BE49-F238E27FC236}">
                <a16:creationId xmlns:a16="http://schemas.microsoft.com/office/drawing/2014/main" id="{6C1E87D5-9715-DD4A-A462-BFEF3B5CC09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886200" y="457200"/>
            <a:ext cx="1338263" cy="128588"/>
            <a:chOff x="3859213" y="5568950"/>
            <a:chExt cx="1338262" cy="128588"/>
          </a:xfrm>
        </p:grpSpPr>
        <p:sp>
          <p:nvSpPr>
            <p:cNvPr id="8" name="object 6">
              <a:extLst>
                <a:ext uri="{FF2B5EF4-FFF2-40B4-BE49-F238E27FC236}">
                  <a16:creationId xmlns:a16="http://schemas.microsoft.com/office/drawing/2014/main" id="{FB763212-F008-1D42-844C-DB23DD64FE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9213" y="5568950"/>
              <a:ext cx="669924" cy="128588"/>
            </a:xfrm>
            <a:custGeom>
              <a:avLst/>
              <a:gdLst>
                <a:gd name="T0" fmla="*/ 0 w 670560"/>
                <a:gd name="T1" fmla="*/ 128332 h 128270"/>
                <a:gd name="T2" fmla="*/ 669671 w 670560"/>
                <a:gd name="T3" fmla="*/ 128332 h 128270"/>
                <a:gd name="T4" fmla="*/ 669671 w 670560"/>
                <a:gd name="T5" fmla="*/ 0 h 128270"/>
                <a:gd name="T6" fmla="*/ 0 w 670560"/>
                <a:gd name="T7" fmla="*/ 0 h 128270"/>
                <a:gd name="T8" fmla="*/ 0 w 670560"/>
                <a:gd name="T9" fmla="*/ 128332 h 1282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0560" h="128270">
                  <a:moveTo>
                    <a:pt x="0" y="128015"/>
                  </a:moveTo>
                  <a:lnTo>
                    <a:pt x="670306" y="128015"/>
                  </a:lnTo>
                  <a:lnTo>
                    <a:pt x="670306" y="0"/>
                  </a:lnTo>
                  <a:lnTo>
                    <a:pt x="0" y="0"/>
                  </a:lnTo>
                  <a:lnTo>
                    <a:pt x="0" y="128015"/>
                  </a:lnTo>
                  <a:close/>
                </a:path>
              </a:pathLst>
            </a:custGeom>
            <a:solidFill>
              <a:srgbClr val="40AD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defRPr/>
              </a:pPr>
              <a:endParaRPr lang="en-US" sz="2156"/>
            </a:p>
          </p:txBody>
        </p:sp>
        <p:sp>
          <p:nvSpPr>
            <p:cNvPr id="9" name="object 7">
              <a:extLst>
                <a:ext uri="{FF2B5EF4-FFF2-40B4-BE49-F238E27FC236}">
                  <a16:creationId xmlns:a16="http://schemas.microsoft.com/office/drawing/2014/main" id="{6442E5EC-A88C-AC4A-AB56-BD0D58D270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7551" y="5568950"/>
              <a:ext cx="669924" cy="128588"/>
            </a:xfrm>
            <a:custGeom>
              <a:avLst/>
              <a:gdLst>
                <a:gd name="T0" fmla="*/ 0 w 670560"/>
                <a:gd name="T1" fmla="*/ 128332 h 128270"/>
                <a:gd name="T2" fmla="*/ 669670 w 670560"/>
                <a:gd name="T3" fmla="*/ 128332 h 128270"/>
                <a:gd name="T4" fmla="*/ 669670 w 670560"/>
                <a:gd name="T5" fmla="*/ 0 h 128270"/>
                <a:gd name="T6" fmla="*/ 0 w 670560"/>
                <a:gd name="T7" fmla="*/ 0 h 128270"/>
                <a:gd name="T8" fmla="*/ 0 w 670560"/>
                <a:gd name="T9" fmla="*/ 128332 h 1282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0560" h="128270">
                  <a:moveTo>
                    <a:pt x="0" y="128015"/>
                  </a:moveTo>
                  <a:lnTo>
                    <a:pt x="670305" y="128015"/>
                  </a:lnTo>
                  <a:lnTo>
                    <a:pt x="670305" y="0"/>
                  </a:lnTo>
                  <a:lnTo>
                    <a:pt x="0" y="0"/>
                  </a:lnTo>
                  <a:lnTo>
                    <a:pt x="0" y="128015"/>
                  </a:lnTo>
                  <a:close/>
                </a:path>
              </a:pathLst>
            </a:custGeom>
            <a:solidFill>
              <a:srgbClr val="2540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defRPr/>
              </a:pPr>
              <a:endParaRPr lang="en-US" sz="2156"/>
            </a:p>
          </p:txBody>
        </p:sp>
      </p:grpSp>
      <p:sp>
        <p:nvSpPr>
          <p:cNvPr id="10" name="object 5">
            <a:extLst>
              <a:ext uri="{FF2B5EF4-FFF2-40B4-BE49-F238E27FC236}">
                <a16:creationId xmlns:a16="http://schemas.microsoft.com/office/drawing/2014/main" id="{7C2FF88F-87D1-0449-94B7-90F47FC00631}"/>
              </a:ext>
            </a:extLst>
          </p:cNvPr>
          <p:cNvSpPr>
            <a:spLocks/>
          </p:cNvSpPr>
          <p:nvPr userDrawn="1"/>
        </p:nvSpPr>
        <p:spPr bwMode="auto">
          <a:xfrm>
            <a:off x="8559800" y="6130925"/>
            <a:ext cx="584200" cy="727075"/>
          </a:xfrm>
          <a:custGeom>
            <a:avLst/>
            <a:gdLst>
              <a:gd name="T0" fmla="*/ 621792 w 622300"/>
              <a:gd name="T1" fmla="*/ 0 h 775970"/>
              <a:gd name="T2" fmla="*/ 0 w 622300"/>
              <a:gd name="T3" fmla="*/ 775906 h 775970"/>
              <a:gd name="T4" fmla="*/ 621792 w 622300"/>
              <a:gd name="T5" fmla="*/ 775906 h 775970"/>
              <a:gd name="T6" fmla="*/ 621792 w 622300"/>
              <a:gd name="T7" fmla="*/ 0 h 77597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22300" h="775970">
                <a:moveTo>
                  <a:pt x="621792" y="0"/>
                </a:moveTo>
                <a:lnTo>
                  <a:pt x="0" y="775589"/>
                </a:lnTo>
                <a:lnTo>
                  <a:pt x="621792" y="775589"/>
                </a:lnTo>
                <a:lnTo>
                  <a:pt x="621792" y="0"/>
                </a:lnTo>
                <a:close/>
              </a:path>
            </a:pathLst>
          </a:custGeom>
          <a:solidFill>
            <a:srgbClr val="40A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defRPr/>
            </a:pPr>
            <a:endParaRPr lang="en-US" sz="2021"/>
          </a:p>
        </p:txBody>
      </p:sp>
      <p:sp>
        <p:nvSpPr>
          <p:cNvPr id="251916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867835" y="2697568"/>
            <a:ext cx="7544405" cy="7008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60724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73315-15A4-B149-B160-BF0759757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03E31C7-2253-7847-9CA5-3466870A1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5A8DF-FEEA-E542-B960-3072C28F8A72}" type="datetimeFigureOut">
              <a:rPr lang="en-US"/>
              <a:pPr>
                <a:defRPr/>
              </a:pPr>
              <a:t>7/2/18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E24D9B1-40FA-E946-99E2-0E2B544B2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86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5">
            <a:extLst>
              <a:ext uri="{FF2B5EF4-FFF2-40B4-BE49-F238E27FC236}">
                <a16:creationId xmlns:a16="http://schemas.microsoft.com/office/drawing/2014/main" id="{5264411A-DD7F-684B-94EB-974432744604}"/>
              </a:ext>
            </a:extLst>
          </p:cNvPr>
          <p:cNvSpPr>
            <a:spLocks/>
          </p:cNvSpPr>
          <p:nvPr userDrawn="1"/>
        </p:nvSpPr>
        <p:spPr bwMode="auto">
          <a:xfrm>
            <a:off x="8515350" y="6075363"/>
            <a:ext cx="622300" cy="776287"/>
          </a:xfrm>
          <a:custGeom>
            <a:avLst/>
            <a:gdLst>
              <a:gd name="T0" fmla="*/ 621792 w 622300"/>
              <a:gd name="T1" fmla="*/ 0 h 775970"/>
              <a:gd name="T2" fmla="*/ 0 w 622300"/>
              <a:gd name="T3" fmla="*/ 775906 h 775970"/>
              <a:gd name="T4" fmla="*/ 621792 w 622300"/>
              <a:gd name="T5" fmla="*/ 775906 h 775970"/>
              <a:gd name="T6" fmla="*/ 621792 w 622300"/>
              <a:gd name="T7" fmla="*/ 0 h 77597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22300" h="775970">
                <a:moveTo>
                  <a:pt x="621792" y="0"/>
                </a:moveTo>
                <a:lnTo>
                  <a:pt x="0" y="775589"/>
                </a:lnTo>
                <a:lnTo>
                  <a:pt x="621792" y="775589"/>
                </a:lnTo>
                <a:lnTo>
                  <a:pt x="621792" y="0"/>
                </a:lnTo>
                <a:close/>
              </a:path>
            </a:pathLst>
          </a:custGeom>
          <a:solidFill>
            <a:srgbClr val="40A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defRPr/>
            </a:pPr>
            <a:endParaRPr lang="en-US" sz="2156"/>
          </a:p>
        </p:txBody>
      </p:sp>
      <p:grpSp>
        <p:nvGrpSpPr>
          <p:cNvPr id="3" name="Group 11">
            <a:extLst>
              <a:ext uri="{FF2B5EF4-FFF2-40B4-BE49-F238E27FC236}">
                <a16:creationId xmlns:a16="http://schemas.microsoft.com/office/drawing/2014/main" id="{B935FB12-330F-344A-B349-F99BACB01EE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902075" y="6097588"/>
            <a:ext cx="1338263" cy="128587"/>
            <a:chOff x="3859213" y="5568950"/>
            <a:chExt cx="1338262" cy="128588"/>
          </a:xfrm>
        </p:grpSpPr>
        <p:sp>
          <p:nvSpPr>
            <p:cNvPr id="4" name="object 6">
              <a:extLst>
                <a:ext uri="{FF2B5EF4-FFF2-40B4-BE49-F238E27FC236}">
                  <a16:creationId xmlns:a16="http://schemas.microsoft.com/office/drawing/2014/main" id="{53D21514-0D71-1042-A07E-B12187FCAC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9213" y="5568950"/>
              <a:ext cx="669924" cy="128588"/>
            </a:xfrm>
            <a:custGeom>
              <a:avLst/>
              <a:gdLst>
                <a:gd name="T0" fmla="*/ 0 w 670560"/>
                <a:gd name="T1" fmla="*/ 128332 h 128270"/>
                <a:gd name="T2" fmla="*/ 669671 w 670560"/>
                <a:gd name="T3" fmla="*/ 128332 h 128270"/>
                <a:gd name="T4" fmla="*/ 669671 w 670560"/>
                <a:gd name="T5" fmla="*/ 0 h 128270"/>
                <a:gd name="T6" fmla="*/ 0 w 670560"/>
                <a:gd name="T7" fmla="*/ 0 h 128270"/>
                <a:gd name="T8" fmla="*/ 0 w 670560"/>
                <a:gd name="T9" fmla="*/ 128332 h 1282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0560" h="128270">
                  <a:moveTo>
                    <a:pt x="0" y="128015"/>
                  </a:moveTo>
                  <a:lnTo>
                    <a:pt x="670306" y="128015"/>
                  </a:lnTo>
                  <a:lnTo>
                    <a:pt x="670306" y="0"/>
                  </a:lnTo>
                  <a:lnTo>
                    <a:pt x="0" y="0"/>
                  </a:lnTo>
                  <a:lnTo>
                    <a:pt x="0" y="128015"/>
                  </a:lnTo>
                  <a:close/>
                </a:path>
              </a:pathLst>
            </a:custGeom>
            <a:solidFill>
              <a:srgbClr val="40AD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defRPr/>
              </a:pPr>
              <a:endParaRPr lang="en-US" sz="2156"/>
            </a:p>
          </p:txBody>
        </p:sp>
        <p:sp>
          <p:nvSpPr>
            <p:cNvPr id="5" name="object 7">
              <a:extLst>
                <a:ext uri="{FF2B5EF4-FFF2-40B4-BE49-F238E27FC236}">
                  <a16:creationId xmlns:a16="http://schemas.microsoft.com/office/drawing/2014/main" id="{3CD77300-FDA0-714B-8AE2-0BE78057FD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7551" y="5568950"/>
              <a:ext cx="669924" cy="128588"/>
            </a:xfrm>
            <a:custGeom>
              <a:avLst/>
              <a:gdLst>
                <a:gd name="T0" fmla="*/ 0 w 670560"/>
                <a:gd name="T1" fmla="*/ 128332 h 128270"/>
                <a:gd name="T2" fmla="*/ 669670 w 670560"/>
                <a:gd name="T3" fmla="*/ 128332 h 128270"/>
                <a:gd name="T4" fmla="*/ 669670 w 670560"/>
                <a:gd name="T5" fmla="*/ 0 h 128270"/>
                <a:gd name="T6" fmla="*/ 0 w 670560"/>
                <a:gd name="T7" fmla="*/ 0 h 128270"/>
                <a:gd name="T8" fmla="*/ 0 w 670560"/>
                <a:gd name="T9" fmla="*/ 128332 h 1282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0560" h="128270">
                  <a:moveTo>
                    <a:pt x="0" y="128015"/>
                  </a:moveTo>
                  <a:lnTo>
                    <a:pt x="670305" y="128015"/>
                  </a:lnTo>
                  <a:lnTo>
                    <a:pt x="670305" y="0"/>
                  </a:lnTo>
                  <a:lnTo>
                    <a:pt x="0" y="0"/>
                  </a:lnTo>
                  <a:lnTo>
                    <a:pt x="0" y="128015"/>
                  </a:lnTo>
                  <a:close/>
                </a:path>
              </a:pathLst>
            </a:custGeom>
            <a:solidFill>
              <a:srgbClr val="2540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defRPr/>
              </a:pPr>
              <a:endParaRPr lang="en-US" sz="2156"/>
            </a:p>
          </p:txBody>
        </p:sp>
      </p:grpSp>
      <p:grpSp>
        <p:nvGrpSpPr>
          <p:cNvPr id="6" name="Group 14">
            <a:extLst>
              <a:ext uri="{FF2B5EF4-FFF2-40B4-BE49-F238E27FC236}">
                <a16:creationId xmlns:a16="http://schemas.microsoft.com/office/drawing/2014/main" id="{3B2570AC-D413-FC44-8636-D60E1588C86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902075" y="304800"/>
            <a:ext cx="1338263" cy="128588"/>
            <a:chOff x="3859213" y="5568950"/>
            <a:chExt cx="1338262" cy="128588"/>
          </a:xfrm>
        </p:grpSpPr>
        <p:sp>
          <p:nvSpPr>
            <p:cNvPr id="7" name="object 6">
              <a:extLst>
                <a:ext uri="{FF2B5EF4-FFF2-40B4-BE49-F238E27FC236}">
                  <a16:creationId xmlns:a16="http://schemas.microsoft.com/office/drawing/2014/main" id="{156A179F-3F63-B142-9939-0EFBDD63BA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9213" y="5568950"/>
              <a:ext cx="669924" cy="128588"/>
            </a:xfrm>
            <a:custGeom>
              <a:avLst/>
              <a:gdLst>
                <a:gd name="T0" fmla="*/ 0 w 670560"/>
                <a:gd name="T1" fmla="*/ 128332 h 128270"/>
                <a:gd name="T2" fmla="*/ 669671 w 670560"/>
                <a:gd name="T3" fmla="*/ 128332 h 128270"/>
                <a:gd name="T4" fmla="*/ 669671 w 670560"/>
                <a:gd name="T5" fmla="*/ 0 h 128270"/>
                <a:gd name="T6" fmla="*/ 0 w 670560"/>
                <a:gd name="T7" fmla="*/ 0 h 128270"/>
                <a:gd name="T8" fmla="*/ 0 w 670560"/>
                <a:gd name="T9" fmla="*/ 128332 h 1282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0560" h="128270">
                  <a:moveTo>
                    <a:pt x="0" y="128015"/>
                  </a:moveTo>
                  <a:lnTo>
                    <a:pt x="670306" y="128015"/>
                  </a:lnTo>
                  <a:lnTo>
                    <a:pt x="670306" y="0"/>
                  </a:lnTo>
                  <a:lnTo>
                    <a:pt x="0" y="0"/>
                  </a:lnTo>
                  <a:lnTo>
                    <a:pt x="0" y="128015"/>
                  </a:lnTo>
                  <a:close/>
                </a:path>
              </a:pathLst>
            </a:custGeom>
            <a:solidFill>
              <a:srgbClr val="40AD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defRPr/>
              </a:pPr>
              <a:endParaRPr lang="en-US" sz="2156"/>
            </a:p>
          </p:txBody>
        </p:sp>
        <p:sp>
          <p:nvSpPr>
            <p:cNvPr id="8" name="object 7">
              <a:extLst>
                <a:ext uri="{FF2B5EF4-FFF2-40B4-BE49-F238E27FC236}">
                  <a16:creationId xmlns:a16="http://schemas.microsoft.com/office/drawing/2014/main" id="{B3A81ECC-8E1F-4A47-993F-601DDB93530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7551" y="5568950"/>
              <a:ext cx="669924" cy="128588"/>
            </a:xfrm>
            <a:custGeom>
              <a:avLst/>
              <a:gdLst>
                <a:gd name="T0" fmla="*/ 0 w 670560"/>
                <a:gd name="T1" fmla="*/ 128332 h 128270"/>
                <a:gd name="T2" fmla="*/ 669670 w 670560"/>
                <a:gd name="T3" fmla="*/ 128332 h 128270"/>
                <a:gd name="T4" fmla="*/ 669670 w 670560"/>
                <a:gd name="T5" fmla="*/ 0 h 128270"/>
                <a:gd name="T6" fmla="*/ 0 w 670560"/>
                <a:gd name="T7" fmla="*/ 0 h 128270"/>
                <a:gd name="T8" fmla="*/ 0 w 670560"/>
                <a:gd name="T9" fmla="*/ 128332 h 1282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0560" h="128270">
                  <a:moveTo>
                    <a:pt x="0" y="128015"/>
                  </a:moveTo>
                  <a:lnTo>
                    <a:pt x="670305" y="128015"/>
                  </a:lnTo>
                  <a:lnTo>
                    <a:pt x="670305" y="0"/>
                  </a:lnTo>
                  <a:lnTo>
                    <a:pt x="0" y="0"/>
                  </a:lnTo>
                  <a:lnTo>
                    <a:pt x="0" y="128015"/>
                  </a:lnTo>
                  <a:close/>
                </a:path>
              </a:pathLst>
            </a:custGeom>
            <a:solidFill>
              <a:srgbClr val="2540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defRPr/>
              </a:pPr>
              <a:endParaRPr lang="en-US" sz="2156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284EC151-0AF5-5441-B926-9EEA62B0D5BF}"/>
              </a:ext>
            </a:extLst>
          </p:cNvPr>
          <p:cNvSpPr txBox="1"/>
          <p:nvPr userDrawn="1"/>
        </p:nvSpPr>
        <p:spPr>
          <a:xfrm>
            <a:off x="3503613" y="6234113"/>
            <a:ext cx="2133600" cy="669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600" dirty="0" err="1">
                <a:solidFill>
                  <a:srgbClr val="00B050"/>
                </a:solidFill>
                <a:latin typeface="Helvetica" pitchFamily="2" charset="0"/>
              </a:rPr>
              <a:t>www.hw-fda.com</a:t>
            </a:r>
            <a:endParaRPr lang="en-US" sz="1600" dirty="0">
              <a:solidFill>
                <a:srgbClr val="00B050"/>
              </a:solidFill>
              <a:latin typeface="Helvetica" pitchFamily="2" charset="0"/>
            </a:endParaRPr>
          </a:p>
          <a:p>
            <a:pPr algn="ctr" eaLnBrk="1" hangingPunct="1">
              <a:defRPr/>
            </a:pPr>
            <a:endParaRPr lang="en-US" sz="2156" dirty="0"/>
          </a:p>
        </p:txBody>
      </p:sp>
    </p:spTree>
    <p:extLst>
      <p:ext uri="{BB962C8B-B14F-4D97-AF65-F5344CB8AC3E}">
        <p14:creationId xmlns:p14="http://schemas.microsoft.com/office/powerpoint/2010/main" val="44205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54CD0-4712-7E4F-B8FD-11D71822C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AEDAF-1D7F-9A48-96E3-AD1AA7907251}" type="datetimeFigureOut">
              <a:rPr lang="en-US"/>
              <a:pPr>
                <a:defRPr/>
              </a:pPr>
              <a:t>7/2/18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CBF21-AB39-3D46-A807-F585763E8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45167-09E5-074D-9E27-DF289B5A2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156"/>
            </a:lvl1pPr>
          </a:lstStyle>
          <a:p>
            <a:pPr>
              <a:defRPr/>
            </a:pPr>
            <a:fld id="{EB669FAC-FDDE-7C45-A291-BEDB6D5C4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96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0D7396-CC10-334A-B498-C2E9E5402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8269E-9400-C44F-8627-AD9FAA206147}" type="datetimeFigureOut">
              <a:rPr lang="en-US"/>
              <a:pPr>
                <a:defRPr/>
              </a:pPr>
              <a:t>7/2/18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3CDF49-FBAF-794D-9248-A14056774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2058D0-98F5-7D42-9DB5-817A4131A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156"/>
            </a:lvl1pPr>
          </a:lstStyle>
          <a:p>
            <a:pPr>
              <a:defRPr/>
            </a:pPr>
            <a:fld id="{60FAD8BE-CF86-9043-AC07-61F8FF154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6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02020-B14B-1C49-AF5D-532E6302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B78B1-5BA7-5344-A4C0-8A8B0F86E452}" type="datetimeFigureOut">
              <a:rPr lang="en-US"/>
              <a:pPr>
                <a:defRPr/>
              </a:pPr>
              <a:t>7/2/18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C9AB3D-AAF2-8B4D-B60F-69C9DE8B2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55A987-3CF0-0C47-AF7F-037E615B8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156"/>
            </a:lvl1pPr>
          </a:lstStyle>
          <a:p>
            <a:pPr>
              <a:defRPr/>
            </a:pPr>
            <a:fld id="{54661825-EB91-9448-A808-9690AAB65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14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8C487E-D41E-2945-95CD-8F4476521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869D3-A436-7B4D-83F4-9E3827C8602D}" type="datetimeFigureOut">
              <a:rPr lang="en-US"/>
              <a:pPr>
                <a:defRPr/>
              </a:pPr>
              <a:t>7/2/18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53A3D7-885B-2648-A77E-288DFD07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89DC7A-754B-E44D-8C0A-6C6B73750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156"/>
            </a:lvl1pPr>
          </a:lstStyle>
          <a:p>
            <a:pPr>
              <a:defRPr/>
            </a:pPr>
            <a:fld id="{359A6C79-8FCA-2640-B59C-32D59A879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45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49D589-0ED8-354A-9CEC-0340AB2BC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CAB58-83F7-F34F-876A-505617B4C070}" type="datetimeFigureOut">
              <a:rPr lang="en-US"/>
              <a:pPr>
                <a:defRPr/>
              </a:pPr>
              <a:t>7/2/18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F8CEB8-D41F-EC44-AB30-BB4BCF1F4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97CC7C-2834-6243-86B8-248BECA6E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156"/>
            </a:lvl1pPr>
          </a:lstStyle>
          <a:p>
            <a:pPr>
              <a:defRPr/>
            </a:pPr>
            <a:fld id="{D558CAF2-CD39-F345-A2DD-3C98E889F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63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5415E0-4AD5-9245-838D-B456A75FE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1B6B9-D57D-814B-9FCD-D367F8658606}" type="datetimeFigureOut">
              <a:rPr lang="en-US"/>
              <a:pPr>
                <a:defRPr/>
              </a:pPr>
              <a:t>7/2/18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31332-749C-9442-A52A-AD5830960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578754-33AA-8D4A-8F97-47063B438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156"/>
            </a:lvl1pPr>
          </a:lstStyle>
          <a:p>
            <a:pPr>
              <a:defRPr/>
            </a:pPr>
            <a:fld id="{14ED48B8-9161-E04A-AA55-09FDE5235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515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80D6E0-A2FF-6044-9884-10BE516D8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358BA-AAE8-6547-88C5-9414950D07B6}" type="datetimeFigureOut">
              <a:rPr lang="en-US"/>
              <a:pPr>
                <a:defRPr/>
              </a:pPr>
              <a:t>7/2/18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CCE409-599C-3F46-AA71-0A31469C0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B3A84B-B57C-1B4D-AFD4-8674CFEFC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156"/>
            </a:lvl1pPr>
          </a:lstStyle>
          <a:p>
            <a:pPr>
              <a:defRPr/>
            </a:pPr>
            <a:fld id="{26F96077-6EB4-3E44-AE9A-6D6F6DFD8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3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C63DC95-B9C9-ED47-993C-AA1C92140D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D8A9B10-7DE1-3548-9CE0-552277449D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C3295-FDC3-CF4B-9ACF-1F14BF4B2B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B31F731-0677-554C-89CB-CFE95F07C037}" type="datetimeFigureOut">
              <a:rPr lang="en-US"/>
              <a:pPr>
                <a:defRPr/>
              </a:pPr>
              <a:t>7/2/18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2F917-1A57-3440-B6BE-39A9C814AA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85417488-5ED2-434E-8A52-ABDB684AD60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81000" y="228600"/>
            <a:ext cx="807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58" tIns="46029" rIns="92058" bIns="46029" anchor="ctr"/>
          <a:lstStyle/>
          <a:p>
            <a:pPr defTabSz="920775" eaLnBrk="1" hangingPunct="1">
              <a:defRPr/>
            </a:pPr>
            <a:endParaRPr lang="ja-JP" altLang="en-US" sz="3238" b="1">
              <a:solidFill>
                <a:schemeClr val="tx2"/>
              </a:solidFill>
              <a:latin typeface="Geneva" charset="0"/>
            </a:endParaRPr>
          </a:p>
        </p:txBody>
      </p:sp>
      <p:sp>
        <p:nvSpPr>
          <p:cNvPr id="8" name="Rectangle 23">
            <a:extLst>
              <a:ext uri="{FF2B5EF4-FFF2-40B4-BE49-F238E27FC236}">
                <a16:creationId xmlns:a16="http://schemas.microsoft.com/office/drawing/2014/main" id="{EC9943E4-A81A-3A46-A4FC-C22BBC5161B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133600" y="914400"/>
            <a:ext cx="6400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58" tIns="46029" rIns="92058" bIns="46029"/>
          <a:lstStyle/>
          <a:p>
            <a:pPr marL="344723" indent="-344723" defTabSz="920775" eaLnBrk="1" hangingPunct="1">
              <a:spcBef>
                <a:spcPct val="20000"/>
              </a:spcBef>
              <a:buClr>
                <a:srgbClr val="990000"/>
              </a:buClr>
              <a:buSzPct val="45000"/>
              <a:buFont typeface="Wingdings" pitchFamily="2" charset="2"/>
              <a:buChar char="u"/>
              <a:defRPr/>
            </a:pPr>
            <a:endParaRPr lang="ja-JP" altLang="en-US" sz="2858">
              <a:latin typeface="Arial" charset="0"/>
              <a:ea typeface="ＭＳ Ｐゴシック" pitchFamily="1" charset="-128"/>
            </a:endParaRPr>
          </a:p>
        </p:txBody>
      </p:sp>
      <p:sp>
        <p:nvSpPr>
          <p:cNvPr id="9" name="Text Box 28">
            <a:extLst>
              <a:ext uri="{FF2B5EF4-FFF2-40B4-BE49-F238E27FC236}">
                <a16:creationId xmlns:a16="http://schemas.microsoft.com/office/drawing/2014/main" id="{41BC1416-F5FC-A04D-865D-0031DC11E55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98525" y="5019675"/>
            <a:ext cx="18573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58" tIns="46029" rIns="92058" bIns="46029">
            <a:spAutoFit/>
          </a:bodyPr>
          <a:lstStyle/>
          <a:p>
            <a:pPr defTabSz="920775">
              <a:defRPr/>
            </a:pPr>
            <a:endParaRPr lang="ja-JP" altLang="en-US" sz="2191">
              <a:latin typeface="Times" pitchFamily="18" charset="0"/>
              <a:ea typeface="ＭＳ Ｐゴシック" pitchFamily="1" charset="-128"/>
            </a:endParaRPr>
          </a:p>
        </p:txBody>
      </p:sp>
      <p:sp>
        <p:nvSpPr>
          <p:cNvPr id="10" name="Text Box 29">
            <a:extLst>
              <a:ext uri="{FF2B5EF4-FFF2-40B4-BE49-F238E27FC236}">
                <a16:creationId xmlns:a16="http://schemas.microsoft.com/office/drawing/2014/main" id="{EE09E22B-6E7F-B742-9DF2-158C7A085CB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93725" y="5324475"/>
            <a:ext cx="18573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58" tIns="46029" rIns="92058" bIns="46029">
            <a:spAutoFit/>
          </a:bodyPr>
          <a:lstStyle/>
          <a:p>
            <a:pPr defTabSz="920775">
              <a:defRPr/>
            </a:pPr>
            <a:endParaRPr lang="ja-JP" altLang="en-US" sz="2191">
              <a:latin typeface="Times" pitchFamily="18" charset="0"/>
              <a:ea typeface="ＭＳ Ｐゴシック" pitchFamily="1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  <p:sldLayoutId id="2147483909" r:id="rId12"/>
    <p:sldLayoutId id="2147483897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onstantia" panose="02030602050306030303" pitchFamily="18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anose="02030602050306030303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anose="02030602050306030303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anose="02030602050306030303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anose="02030602050306030303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anose="02030602050306030303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anose="02030602050306030303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anose="02030602050306030303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anose="02030602050306030303" pitchFamily="18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onstantia" panose="02030602050306030303" pitchFamily="18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nstantia" panose="02030602050306030303" pitchFamily="18" charset="0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nstantia" panose="02030602050306030303" pitchFamily="18" charset="0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Constantia" panose="02030602050306030303" pitchFamily="18" charset="0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Constantia" panose="0203060205030603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:a16="http://schemas.microsoft.com/office/drawing/2014/main" id="{DDAC8FC4-490A-7846-B1B0-9FD257D5226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68363" y="2690813"/>
            <a:ext cx="7543800" cy="714375"/>
          </a:xfrm>
          <a:ln/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25408F"/>
                </a:solidFill>
              </a:rPr>
              <a:t>Speeding access to </a:t>
            </a:r>
            <a:r>
              <a:rPr lang="en-US" altLang="en-US" sz="4500">
                <a:solidFill>
                  <a:srgbClr val="25408F"/>
                </a:solidFill>
              </a:rPr>
              <a:t>therapies</a:t>
            </a:r>
            <a:endParaRPr lang="en-US" altLang="en-US">
              <a:solidFill>
                <a:srgbClr val="25408F"/>
              </a:solidFill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F3F9D7EB-11B5-1B46-8ECB-4E9911806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7463" y="409575"/>
            <a:ext cx="1522412" cy="573088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sz="2021"/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A5031F14-17AE-824F-B4AE-746B03CED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813" y="1214438"/>
            <a:ext cx="5670550" cy="754062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sz="2021"/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CB47E975-995E-444E-A4AC-0C2E60329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6188" y="428625"/>
            <a:ext cx="1522412" cy="573088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sz="2021"/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A0BB6CC4-0C45-554C-A70D-552FBD722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1950" y="1233488"/>
            <a:ext cx="5672138" cy="7556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sz="2021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DB09C5-671F-BF4C-900A-54EA3722235A}"/>
              </a:ext>
            </a:extLst>
          </p:cNvPr>
          <p:cNvSpPr/>
          <p:nvPr/>
        </p:nvSpPr>
        <p:spPr>
          <a:xfrm>
            <a:off x="0" y="4081463"/>
            <a:ext cx="9144000" cy="704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spcBef>
                <a:spcPts val="94"/>
              </a:spcBef>
              <a:defRPr/>
            </a:pPr>
            <a:r>
              <a:rPr lang="en-US" altLang="en-US" sz="1875" dirty="0">
                <a:solidFill>
                  <a:srgbClr val="25408F"/>
                </a:solidFill>
                <a:latin typeface="Kepler Std" charset="0"/>
                <a:ea typeface="Kepler Std" charset="0"/>
                <a:cs typeface="Kepler Std" charset="0"/>
              </a:rPr>
              <a:t>Suzanne M. </a:t>
            </a:r>
            <a:r>
              <a:rPr lang="en-US" altLang="en-US" sz="1875" dirty="0" err="1">
                <a:solidFill>
                  <a:srgbClr val="25408F"/>
                </a:solidFill>
                <a:latin typeface="Kepler Std" charset="0"/>
                <a:ea typeface="Kepler Std" charset="0"/>
                <a:cs typeface="Kepler Std" charset="0"/>
              </a:rPr>
              <a:t>Sensabaugh</a:t>
            </a:r>
            <a:r>
              <a:rPr lang="en-US" altLang="en-US" sz="1875" dirty="0">
                <a:solidFill>
                  <a:srgbClr val="25408F"/>
                </a:solidFill>
                <a:latin typeface="Kepler Std" charset="0"/>
                <a:ea typeface="Kepler Std" charset="0"/>
                <a:cs typeface="Kepler Std" charset="0"/>
              </a:rPr>
              <a:t>, MS, MBA</a:t>
            </a:r>
          </a:p>
          <a:p>
            <a:pPr algn="ctr" eaLnBrk="1" hangingPunct="1">
              <a:spcBef>
                <a:spcPts val="94"/>
              </a:spcBef>
              <a:defRPr/>
            </a:pPr>
            <a:r>
              <a:rPr lang="en-US" altLang="en-US" sz="2021" dirty="0" err="1">
                <a:solidFill>
                  <a:srgbClr val="25408F"/>
                </a:solidFill>
                <a:latin typeface="Kepler Std" charset="0"/>
                <a:ea typeface="Kepler Std" charset="0"/>
                <a:cs typeface="Kepler Std" charset="0"/>
              </a:rPr>
              <a:t>smsensabaugh@hw-fda.com</a:t>
            </a:r>
            <a:endParaRPr lang="en-US" altLang="en-US" sz="2021" dirty="0">
              <a:latin typeface="Kepler Std" charset="0"/>
              <a:ea typeface="Kepler Std" charset="0"/>
              <a:cs typeface="Kepler Std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9D82533-EFB4-E940-83B5-D7FAEFAF0597}"/>
              </a:ext>
            </a:extLst>
          </p:cNvPr>
          <p:cNvSpPr/>
          <p:nvPr/>
        </p:nvSpPr>
        <p:spPr>
          <a:xfrm>
            <a:off x="8534400" y="6096000"/>
            <a:ext cx="609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4">
            <a:extLst>
              <a:ext uri="{FF2B5EF4-FFF2-40B4-BE49-F238E27FC236}">
                <a16:creationId xmlns:a16="http://schemas.microsoft.com/office/drawing/2014/main" id="{77020C5C-287D-DE48-901C-E5043D0D6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0"/>
            <a:ext cx="9144000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000">
                <a:solidFill>
                  <a:srgbClr val="25408F"/>
                </a:solidFill>
              </a:rPr>
              <a:t>Any questions?</a:t>
            </a:r>
            <a:br>
              <a:rPr lang="en-US" altLang="en-US" sz="5000">
                <a:solidFill>
                  <a:srgbClr val="25408F"/>
                </a:solidFill>
              </a:rPr>
            </a:br>
            <a:r>
              <a:rPr lang="en-US" altLang="en-US" sz="2400">
                <a:solidFill>
                  <a:srgbClr val="25408F"/>
                </a:solidFill>
              </a:rPr>
              <a:t>smsensabaugh@hw-fda.com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4" name="object 8">
            <a:extLst>
              <a:ext uri="{FF2B5EF4-FFF2-40B4-BE49-F238E27FC236}">
                <a16:creationId xmlns:a16="http://schemas.microsoft.com/office/drawing/2014/main" id="{C00A898A-9BA3-A844-8753-3B0AD3F6E7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0" y="6553200"/>
            <a:ext cx="381000" cy="2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1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887"/>
              </a:lnSpc>
              <a:defRPr/>
            </a:pPr>
            <a:r>
              <a:rPr lang="en-US" altLang="en-US" sz="2021" dirty="0">
                <a:solidFill>
                  <a:srgbClr val="FFFFFF"/>
                </a:solidFill>
                <a:latin typeface="Helvetica" charset="0"/>
                <a:ea typeface="Helvetica" charset="0"/>
                <a:cs typeface="Helvetica" charset="0"/>
              </a:rPr>
              <a:t>10</a:t>
            </a:r>
            <a:endParaRPr lang="en-US" altLang="en-US" sz="2021" dirty="0">
              <a:latin typeface="Helvetica" charset="0"/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ransition advTm="17245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5629EBD-3DCB-A14B-81E4-CCD0FC50B07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2790825"/>
            <a:ext cx="7162800" cy="1201738"/>
          </a:xfrm>
          <a:extLst/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altLang="en-US" sz="3619" dirty="0">
                <a:latin typeface="Times" pitchFamily="2" charset="0"/>
              </a:rPr>
            </a:br>
            <a:endParaRPr lang="en-US" altLang="en-US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A639498D-8071-CA48-BCF9-6239C1F74BCD}"/>
              </a:ext>
            </a:extLst>
          </p:cNvPr>
          <p:cNvSpPr txBox="1">
            <a:spLocks/>
          </p:cNvSpPr>
          <p:nvPr/>
        </p:nvSpPr>
        <p:spPr bwMode="auto">
          <a:xfrm>
            <a:off x="1247775" y="2022475"/>
            <a:ext cx="55753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1906" rIns="0" bIns="0" anchor="b">
            <a:spAutoFit/>
          </a:bodyPr>
          <a:lstStyle>
            <a:lvl1pPr marL="12700" defTabSz="685800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sz="2100">
                <a:solidFill>
                  <a:schemeClr val="tx1"/>
                </a:solidFill>
                <a:latin typeface="Calibri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500">
                <a:solidFill>
                  <a:schemeClr val="tx1"/>
                </a:solidFill>
                <a:latin typeface="Calibri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94"/>
              </a:spcBef>
              <a:buFont typeface="Arial" charset="0"/>
              <a:buNone/>
              <a:defRPr/>
            </a:pPr>
            <a:r>
              <a:rPr lang="en-US" altLang="en-US" sz="2813" b="1">
                <a:solidFill>
                  <a:srgbClr val="40AD49"/>
                </a:solidFill>
                <a:latin typeface="Constantia" charset="0"/>
                <a:ea typeface="Constantia" charset="0"/>
                <a:cs typeface="Constantia" charset="0"/>
              </a:rPr>
              <a:t>Suzanne Sensabaugh, MS, MBA</a:t>
            </a:r>
            <a:endParaRPr lang="en-US" altLang="en-US" sz="2813">
              <a:latin typeface="Constantia" charset="0"/>
              <a:ea typeface="Constantia" charset="0"/>
              <a:cs typeface="Constantia" charset="0"/>
            </a:endParaRP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C23A796C-CB6E-404B-8EC6-17A2FB4F5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1900" y="3014663"/>
            <a:ext cx="7623175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1906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ts val="94"/>
              </a:spcBef>
              <a:defRPr/>
            </a:pPr>
            <a:r>
              <a:rPr lang="en-US" altLang="en-US" sz="2063" b="1" dirty="0">
                <a:solidFill>
                  <a:srgbClr val="25408F"/>
                </a:solidFill>
                <a:latin typeface="Constantia" charset="0"/>
                <a:ea typeface="Constantia" charset="0"/>
                <a:cs typeface="Constantia" charset="0"/>
              </a:rPr>
              <a:t>Former FDA</a:t>
            </a:r>
            <a:r>
              <a:rPr lang="en-US" altLang="en-US" sz="2063" dirty="0">
                <a:solidFill>
                  <a:srgbClr val="25408F"/>
                </a:solidFill>
                <a:latin typeface="Constantia" charset="0"/>
                <a:ea typeface="Constantia" charset="0"/>
                <a:cs typeface="Constantia" charset="0"/>
              </a:rPr>
              <a:t>: Reviewer of hundreds </a:t>
            </a:r>
            <a:r>
              <a:rPr lang="en-US" altLang="en-US" sz="2063">
                <a:solidFill>
                  <a:srgbClr val="25408F"/>
                </a:solidFill>
                <a:latin typeface="Constantia" charset="0"/>
                <a:ea typeface="Constantia" charset="0"/>
                <a:cs typeface="Constantia" charset="0"/>
              </a:rPr>
              <a:t>of industry </a:t>
            </a:r>
            <a:r>
              <a:rPr lang="en-US" altLang="en-US" sz="2063" dirty="0">
                <a:solidFill>
                  <a:srgbClr val="25408F"/>
                </a:solidFill>
                <a:latin typeface="Constantia" charset="0"/>
                <a:ea typeface="Constantia" charset="0"/>
                <a:cs typeface="Constantia" charset="0"/>
              </a:rPr>
              <a:t>submissions.</a:t>
            </a:r>
            <a:endParaRPr lang="en-US" altLang="en-US" sz="2063" dirty="0">
              <a:latin typeface="Constantia" charset="0"/>
              <a:ea typeface="Constantia" charset="0"/>
              <a:cs typeface="Constantia" charset="0"/>
            </a:endParaRPr>
          </a:p>
          <a:p>
            <a:pPr eaLnBrk="1" hangingPunct="1">
              <a:spcBef>
                <a:spcPts val="47"/>
              </a:spcBef>
              <a:defRPr/>
            </a:pPr>
            <a:endParaRPr lang="en-US" altLang="en-US" sz="2063" dirty="0">
              <a:latin typeface="Constantia" charset="0"/>
              <a:ea typeface="Constantia" charset="0"/>
              <a:cs typeface="Constantia" charset="0"/>
            </a:endParaRPr>
          </a:p>
          <a:p>
            <a:pPr eaLnBrk="1" hangingPunct="1">
              <a:lnSpc>
                <a:spcPct val="108000"/>
              </a:lnSpc>
              <a:defRPr/>
            </a:pPr>
            <a:r>
              <a:rPr lang="en-US" altLang="en-US" sz="2063" b="1" dirty="0">
                <a:solidFill>
                  <a:srgbClr val="25408F"/>
                </a:solidFill>
                <a:latin typeface="Constantia" charset="0"/>
                <a:ea typeface="Constantia" charset="0"/>
                <a:cs typeface="Constantia" charset="0"/>
              </a:rPr>
              <a:t>Committee member who drafted FDA Guidelines</a:t>
            </a:r>
            <a:r>
              <a:rPr lang="en-US" altLang="en-US" sz="2063" dirty="0">
                <a:solidFill>
                  <a:srgbClr val="25408F"/>
                </a:solidFill>
                <a:latin typeface="Constantia" charset="0"/>
                <a:ea typeface="Constantia" charset="0"/>
                <a:cs typeface="Constantia" charset="0"/>
              </a:rPr>
              <a:t>: Received  numerous awards.</a:t>
            </a:r>
          </a:p>
          <a:p>
            <a:pPr eaLnBrk="1" hangingPunct="1">
              <a:lnSpc>
                <a:spcPct val="108000"/>
              </a:lnSpc>
              <a:defRPr/>
            </a:pPr>
            <a:endParaRPr lang="en-US" altLang="en-US" sz="2063" dirty="0">
              <a:latin typeface="Constantia" charset="0"/>
              <a:ea typeface="Constantia" charset="0"/>
              <a:cs typeface="Constantia" charset="0"/>
            </a:endParaRPr>
          </a:p>
          <a:p>
            <a:pPr eaLnBrk="1" hangingPunct="1">
              <a:defRPr/>
            </a:pPr>
            <a:r>
              <a:rPr lang="en-US" altLang="en-US" sz="2063" b="1" dirty="0">
                <a:solidFill>
                  <a:srgbClr val="25408F"/>
                </a:solidFill>
                <a:latin typeface="Constantia" charset="0"/>
                <a:ea typeface="Constantia" charset="0"/>
                <a:cs typeface="Constantia" charset="0"/>
              </a:rPr>
              <a:t>Former industry</a:t>
            </a:r>
            <a:r>
              <a:rPr lang="en-US" altLang="en-US" sz="2063" dirty="0">
                <a:solidFill>
                  <a:srgbClr val="25408F"/>
                </a:solidFill>
                <a:latin typeface="Constantia" charset="0"/>
                <a:ea typeface="Constantia" charset="0"/>
                <a:cs typeface="Constantia" charset="0"/>
              </a:rPr>
              <a:t>: Drafted submissions for FDA review. Since</a:t>
            </a:r>
          </a:p>
          <a:p>
            <a:pPr eaLnBrk="1" hangingPunct="1">
              <a:defRPr/>
            </a:pPr>
            <a:r>
              <a:rPr lang="en-US" altLang="en-US" sz="2063" dirty="0">
                <a:solidFill>
                  <a:srgbClr val="25408F"/>
                </a:solidFill>
                <a:latin typeface="Constantia" charset="0"/>
                <a:ea typeface="Constantia" charset="0"/>
                <a:cs typeface="Constantia" charset="0"/>
              </a:rPr>
              <a:t>2009, assisted in the development of over 120 drugs</a:t>
            </a:r>
            <a:r>
              <a:rPr lang="en-US" altLang="en-US" sz="2250" dirty="0">
                <a:solidFill>
                  <a:srgbClr val="25408F"/>
                </a:solidFill>
                <a:latin typeface="Kepler Std" charset="0"/>
                <a:ea typeface="Kepler Std" charset="0"/>
                <a:cs typeface="Kepler Std" charset="0"/>
              </a:rPr>
              <a:t>.</a:t>
            </a:r>
            <a:endParaRPr lang="en-US" altLang="en-US" sz="2250" dirty="0">
              <a:latin typeface="Kepler Std" charset="0"/>
              <a:ea typeface="Kepler Std" charset="0"/>
              <a:cs typeface="Kepler Std" charset="0"/>
            </a:endParaRP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ACD8E16D-4C23-DB4C-8BAD-99E2A9DF3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75" y="952500"/>
            <a:ext cx="982663" cy="98266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sz="2021"/>
          </a:p>
        </p:txBody>
      </p:sp>
      <p:sp>
        <p:nvSpPr>
          <p:cNvPr id="10" name="object 7">
            <a:extLst>
              <a:ext uri="{FF2B5EF4-FFF2-40B4-BE49-F238E27FC236}">
                <a16:creationId xmlns:a16="http://schemas.microsoft.com/office/drawing/2014/main" id="{FB0E5CFC-AFF6-B943-9767-6193C1E6727D}"/>
              </a:ext>
            </a:extLst>
          </p:cNvPr>
          <p:cNvSpPr>
            <a:spLocks/>
          </p:cNvSpPr>
          <p:nvPr/>
        </p:nvSpPr>
        <p:spPr bwMode="auto">
          <a:xfrm>
            <a:off x="1285875" y="2578100"/>
            <a:ext cx="7821613" cy="0"/>
          </a:xfrm>
          <a:custGeom>
            <a:avLst/>
            <a:gdLst>
              <a:gd name="T0" fmla="*/ 0 w 8343900"/>
              <a:gd name="T1" fmla="*/ 8343900 w 8343900"/>
              <a:gd name="T2" fmla="*/ 0 60000 65536"/>
              <a:gd name="T3" fmla="*/ 0 60000 65536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0" t="0" r="r" b="b"/>
            <a:pathLst>
              <a:path w="8343900">
                <a:moveTo>
                  <a:pt x="0" y="0"/>
                </a:moveTo>
                <a:lnTo>
                  <a:pt x="8343900" y="0"/>
                </a:lnTo>
              </a:path>
            </a:pathLst>
          </a:custGeom>
          <a:noFill/>
          <a:ln w="12700">
            <a:solidFill>
              <a:srgbClr val="40AD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eaLnBrk="1" hangingPunct="1">
              <a:defRPr/>
            </a:pPr>
            <a:endParaRPr lang="en-US" sz="2021"/>
          </a:p>
        </p:txBody>
      </p:sp>
      <p:sp>
        <p:nvSpPr>
          <p:cNvPr id="11" name="object 8">
            <a:extLst>
              <a:ext uri="{FF2B5EF4-FFF2-40B4-BE49-F238E27FC236}">
                <a16:creationId xmlns:a16="http://schemas.microsoft.com/office/drawing/2014/main" id="{4D273890-46E2-E847-9945-35D104FF45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5075" y="6553200"/>
            <a:ext cx="1746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1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887"/>
              </a:lnSpc>
              <a:defRPr/>
            </a:pPr>
            <a:fld id="{D32FBAE0-6DF6-0749-B778-AC1A0FE32C88}" type="slidenum">
              <a:rPr lang="en-US" altLang="en-US" sz="2021">
                <a:solidFill>
                  <a:srgbClr val="FFFFFF"/>
                </a:solidFill>
                <a:latin typeface="Helvetica" charset="0"/>
                <a:ea typeface="Helvetica" charset="0"/>
                <a:cs typeface="Helvetica" charset="0"/>
              </a:rPr>
              <a:pPr eaLnBrk="1" hangingPunct="1">
                <a:lnSpc>
                  <a:spcPts val="1887"/>
                </a:lnSpc>
                <a:defRPr/>
              </a:pPr>
              <a:t>2</a:t>
            </a:fld>
            <a:endParaRPr lang="en-US" altLang="en-US" sz="2021" dirty="0">
              <a:latin typeface="Helvetica" charset="0"/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ransition advTm="2819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>
            <a:extLst>
              <a:ext uri="{FF2B5EF4-FFF2-40B4-BE49-F238E27FC236}">
                <a16:creationId xmlns:a16="http://schemas.microsoft.com/office/drawing/2014/main" id="{EC3CA731-16BE-BD4B-ABDB-DA958514B38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762000"/>
            <a:ext cx="7886700" cy="928688"/>
          </a:xfrm>
        </p:spPr>
        <p:txBody>
          <a:bodyPr lIns="92058" tIns="46029" rIns="92058" bIns="46029" anchor="t"/>
          <a:lstStyle/>
          <a:p>
            <a:pPr eaLnBrk="1" hangingPunct="1"/>
            <a:r>
              <a:rPr lang="en-US" altLang="en-US" sz="3600" i="1">
                <a:solidFill>
                  <a:srgbClr val="25408F"/>
                </a:solidFill>
              </a:rPr>
              <a:t>Introduction</a:t>
            </a:r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id="{52B70AAF-D7ED-4142-BBF0-1C0745821C09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extLst/>
        </p:spPr>
        <p:txBody>
          <a:bodyPr lIns="92058" tIns="46029" rIns="92058" bIns="46029"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667" dirty="0">
                <a:solidFill>
                  <a:srgbClr val="25408F"/>
                </a:solidFill>
              </a:rPr>
              <a:t>Access to an investigational drug outside of clinical trials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2286" dirty="0">
                <a:solidFill>
                  <a:srgbClr val="25408F"/>
                </a:solidFill>
              </a:rPr>
              <a:t>Treatment Use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2286" dirty="0">
                <a:solidFill>
                  <a:srgbClr val="25408F"/>
                </a:solidFill>
              </a:rPr>
              <a:t>Emergency Use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667" dirty="0">
                <a:solidFill>
                  <a:srgbClr val="25408F"/>
                </a:solidFill>
              </a:rPr>
              <a:t> Speeding review and approval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2286" dirty="0">
                <a:solidFill>
                  <a:srgbClr val="25408F"/>
                </a:solidFill>
              </a:rPr>
              <a:t>Subpart E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2286" dirty="0">
                <a:solidFill>
                  <a:srgbClr val="25408F"/>
                </a:solidFill>
              </a:rPr>
              <a:t>Fast Track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2286" dirty="0">
                <a:solidFill>
                  <a:srgbClr val="25408F"/>
                </a:solidFill>
              </a:rPr>
              <a:t>Accelerated Approval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2286" dirty="0">
                <a:solidFill>
                  <a:srgbClr val="25408F"/>
                </a:solidFill>
              </a:rPr>
              <a:t>Priority Review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667" dirty="0">
                <a:solidFill>
                  <a:srgbClr val="25408F"/>
                </a:solidFill>
              </a:rPr>
              <a:t>Not mutually exclusive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en-US" dirty="0"/>
          </a:p>
        </p:txBody>
      </p:sp>
      <p:sp>
        <p:nvSpPr>
          <p:cNvPr id="6" name="object 8">
            <a:extLst>
              <a:ext uri="{FF2B5EF4-FFF2-40B4-BE49-F238E27FC236}">
                <a16:creationId xmlns:a16="http://schemas.microsoft.com/office/drawing/2014/main" id="{B14543A6-C7A9-7C48-9C6A-4012A9343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5075" y="6553200"/>
            <a:ext cx="1746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1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887"/>
              </a:lnSpc>
              <a:defRPr/>
            </a:pPr>
            <a:r>
              <a:rPr lang="en-US" altLang="en-US" sz="2021" dirty="0">
                <a:solidFill>
                  <a:srgbClr val="FFFFFF"/>
                </a:solidFill>
                <a:latin typeface="Helvetica" charset="0"/>
                <a:ea typeface="Helvetica" charset="0"/>
                <a:cs typeface="Helvetica" charset="0"/>
              </a:rPr>
              <a:t>3</a:t>
            </a:r>
            <a:endParaRPr lang="en-US" altLang="en-US" sz="2021" dirty="0">
              <a:latin typeface="Helvetica" charset="0"/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ransition advTm="10851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E19524B3-2BEA-6F40-8996-68088EFB1A2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762000"/>
            <a:ext cx="7886700" cy="928688"/>
          </a:xfrm>
        </p:spPr>
        <p:txBody>
          <a:bodyPr lIns="87085" tIns="43543" rIns="87085" bIns="43543" anchor="t"/>
          <a:lstStyle/>
          <a:p>
            <a:pPr eaLnBrk="1" hangingPunct="1"/>
            <a:r>
              <a:rPr lang="en-US" altLang="en-US" sz="3600" i="1">
                <a:solidFill>
                  <a:srgbClr val="25408F"/>
                </a:solidFill>
              </a:rPr>
              <a:t>Treatment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4CD22-615E-B94A-9C7D-EA8196EAF97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35000" y="1524000"/>
            <a:ext cx="7886700" cy="43513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286" dirty="0">
                <a:solidFill>
                  <a:srgbClr val="25408F"/>
                </a:solidFill>
              </a:rPr>
              <a:t>Criteria</a:t>
            </a:r>
          </a:p>
          <a:p>
            <a:pPr lvl="1" eaLnBrk="1" fontAlgn="auto" hangingPunct="1">
              <a:spcAft>
                <a:spcPts val="0"/>
              </a:spcAft>
              <a:buFont typeface="Wingdings 3" pitchFamily="18" charset="2"/>
              <a:buChar char="}"/>
              <a:defRPr/>
            </a:pPr>
            <a:r>
              <a:rPr lang="en-US" sz="1905" dirty="0">
                <a:solidFill>
                  <a:srgbClr val="25408F"/>
                </a:solidFill>
              </a:rPr>
              <a:t>The drug is intended to treat a serious or immediately life-threatening disease</a:t>
            </a:r>
          </a:p>
          <a:p>
            <a:pPr lvl="1" eaLnBrk="1" fontAlgn="auto" hangingPunct="1">
              <a:spcAft>
                <a:spcPts val="0"/>
              </a:spcAft>
              <a:buFont typeface="Wingdings 3" pitchFamily="18" charset="2"/>
              <a:buChar char="}"/>
              <a:defRPr/>
            </a:pPr>
            <a:r>
              <a:rPr lang="en-US" sz="1905" dirty="0">
                <a:solidFill>
                  <a:srgbClr val="25408F"/>
                </a:solidFill>
              </a:rPr>
              <a:t>There is no comparable or satisfactory alternative</a:t>
            </a:r>
          </a:p>
          <a:p>
            <a:pPr lvl="1" eaLnBrk="1" fontAlgn="auto" hangingPunct="1">
              <a:spcAft>
                <a:spcPts val="0"/>
              </a:spcAft>
              <a:buFont typeface="Wingdings 3" pitchFamily="18" charset="2"/>
              <a:buChar char="}"/>
              <a:defRPr/>
            </a:pPr>
            <a:r>
              <a:rPr lang="en-US" sz="1905" dirty="0">
                <a:solidFill>
                  <a:srgbClr val="25408F"/>
                </a:solidFill>
              </a:rPr>
              <a:t>The drug is under investigation in a controlled clinical trial under an IND or all clinical trials have been completed </a:t>
            </a:r>
          </a:p>
          <a:p>
            <a:pPr lvl="1" eaLnBrk="1" fontAlgn="auto" hangingPunct="1">
              <a:spcAft>
                <a:spcPts val="0"/>
              </a:spcAft>
              <a:buFont typeface="Wingdings 3" pitchFamily="18" charset="2"/>
              <a:buChar char="}"/>
              <a:defRPr/>
            </a:pPr>
            <a:r>
              <a:rPr lang="en-US" sz="1905" dirty="0">
                <a:solidFill>
                  <a:srgbClr val="25408F"/>
                </a:solidFill>
              </a:rPr>
              <a:t>The sponsor is actively pursuing marketing approval of the investigational drug with due diligence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286" dirty="0">
                <a:solidFill>
                  <a:srgbClr val="25408F"/>
                </a:solidFill>
              </a:rPr>
              <a:t>A drug is made available during Phase III </a:t>
            </a:r>
          </a:p>
          <a:p>
            <a:pPr lvl="1" eaLnBrk="1" fontAlgn="auto" hangingPunct="1">
              <a:spcAft>
                <a:spcPts val="0"/>
              </a:spcAft>
              <a:buFont typeface="Wingdings 3" pitchFamily="18" charset="2"/>
              <a:buChar char="}"/>
              <a:defRPr/>
            </a:pPr>
            <a:r>
              <a:rPr lang="en-US" sz="1905" dirty="0">
                <a:solidFill>
                  <a:srgbClr val="25408F"/>
                </a:solidFill>
              </a:rPr>
              <a:t>In some circumstances, a drug may be made available for treatment use during Phase II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286" dirty="0">
                <a:solidFill>
                  <a:srgbClr val="25408F"/>
                </a:solidFill>
              </a:rPr>
              <a:t>Safeguards</a:t>
            </a:r>
          </a:p>
          <a:p>
            <a:pPr lvl="1" eaLnBrk="1" fontAlgn="auto" hangingPunct="1">
              <a:spcAft>
                <a:spcPts val="0"/>
              </a:spcAft>
              <a:buFont typeface="Wingdings 3" pitchFamily="18" charset="2"/>
              <a:buChar char="}"/>
              <a:defRPr/>
            </a:pPr>
            <a:r>
              <a:rPr lang="en-US" sz="1905" dirty="0">
                <a:solidFill>
                  <a:srgbClr val="25408F"/>
                </a:solidFill>
              </a:rPr>
              <a:t>Informed consent, IRB, and IND safety reports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object 8">
            <a:extLst>
              <a:ext uri="{FF2B5EF4-FFF2-40B4-BE49-F238E27FC236}">
                <a16:creationId xmlns:a16="http://schemas.microsoft.com/office/drawing/2014/main" id="{7392AC0F-1134-9440-850A-64BCD8E798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5075" y="6553200"/>
            <a:ext cx="174625" cy="2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1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887"/>
              </a:lnSpc>
              <a:defRPr/>
            </a:pPr>
            <a:r>
              <a:rPr lang="en-US" altLang="en-US" sz="2021" dirty="0">
                <a:solidFill>
                  <a:srgbClr val="FFFFFF"/>
                </a:solidFill>
                <a:latin typeface="Helvetica" charset="0"/>
                <a:ea typeface="Helvetica" charset="0"/>
                <a:cs typeface="Helvetica" charset="0"/>
              </a:rPr>
              <a:t>4</a:t>
            </a:r>
            <a:endParaRPr lang="en-US" altLang="en-US" sz="2021" dirty="0">
              <a:latin typeface="Helvetica" charset="0"/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ransition advTm="9569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07C00659-D6F9-2946-B54D-2E73403C1D3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990600"/>
            <a:ext cx="7886700" cy="530225"/>
          </a:xfrm>
        </p:spPr>
        <p:txBody>
          <a:bodyPr lIns="87085" tIns="43543" rIns="87085" bIns="43543" anchor="t"/>
          <a:lstStyle/>
          <a:p>
            <a:pPr eaLnBrk="1" hangingPunct="1"/>
            <a:r>
              <a:rPr lang="en-US" altLang="en-US" sz="3600" i="1">
                <a:solidFill>
                  <a:srgbClr val="25408F"/>
                </a:solidFill>
              </a:rPr>
              <a:t>Emergency Use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4ABA9DEE-5419-A547-A951-CD54E1ADE0DF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 lIns="87085" tIns="43543" rIns="87085" bIns="43543"/>
          <a:lstStyle/>
          <a:p>
            <a:pPr eaLnBrk="1" hangingPunct="1"/>
            <a:r>
              <a:rPr lang="en-US" altLang="en-US" sz="2400">
                <a:solidFill>
                  <a:srgbClr val="25408F"/>
                </a:solidFill>
              </a:rPr>
              <a:t>Use of an investigational drug in a life-threatening situation where no standard acceptable treatment is available and in which there is not sufficient time to obtain IRB approval </a:t>
            </a:r>
          </a:p>
          <a:p>
            <a:pPr eaLnBrk="1" hangingPunct="1"/>
            <a:r>
              <a:rPr lang="en-US" altLang="en-US" sz="2400">
                <a:solidFill>
                  <a:srgbClr val="25408F"/>
                </a:solidFill>
              </a:rPr>
              <a:t>Allows FDA to authorize use of an investigational drug in an emergency situation that does not allow time for submission of an IND</a:t>
            </a:r>
          </a:p>
          <a:p>
            <a:pPr eaLnBrk="1" hangingPunct="1"/>
            <a:r>
              <a:rPr lang="en-US" altLang="en-US" sz="2400">
                <a:solidFill>
                  <a:srgbClr val="25408F"/>
                </a:solidFill>
              </a:rPr>
              <a:t>Also used for patients who do not meet the criteria of an existing study protocol or if an approved study protocol does not exist</a:t>
            </a:r>
          </a:p>
        </p:txBody>
      </p:sp>
      <p:sp>
        <p:nvSpPr>
          <p:cNvPr id="4" name="object 8">
            <a:extLst>
              <a:ext uri="{FF2B5EF4-FFF2-40B4-BE49-F238E27FC236}">
                <a16:creationId xmlns:a16="http://schemas.microsoft.com/office/drawing/2014/main" id="{3D763984-A681-2644-8993-ED2C53527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5075" y="6553200"/>
            <a:ext cx="1746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1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887"/>
              </a:lnSpc>
              <a:defRPr/>
            </a:pPr>
            <a:r>
              <a:rPr lang="en-US" altLang="en-US" sz="2021" dirty="0">
                <a:solidFill>
                  <a:srgbClr val="FFFFFF"/>
                </a:solidFill>
                <a:latin typeface="Helvetica" charset="0"/>
                <a:ea typeface="Helvetica" charset="0"/>
                <a:cs typeface="Helvetica" charset="0"/>
              </a:rPr>
              <a:t>5</a:t>
            </a:r>
            <a:endParaRPr lang="en-US" altLang="en-US" sz="2021" dirty="0">
              <a:latin typeface="Helvetica" charset="0"/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ransition advTm="12974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78609F9B-CD71-A747-872D-BF3B1085051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31825" y="914400"/>
            <a:ext cx="7886700" cy="1325563"/>
          </a:xfrm>
        </p:spPr>
        <p:txBody>
          <a:bodyPr lIns="92058" tIns="46029" rIns="92058" bIns="46029" anchor="t"/>
          <a:lstStyle/>
          <a:p>
            <a:pPr eaLnBrk="1" hangingPunct="1"/>
            <a:r>
              <a:rPr lang="en-US" altLang="en-US" sz="3600" i="1">
                <a:solidFill>
                  <a:srgbClr val="25408F"/>
                </a:solidFill>
              </a:rPr>
              <a:t>Subpart E regulations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5FC61F6-7FDD-3940-9BB7-FD0CB15F95C2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609600" y="1670050"/>
            <a:ext cx="7886700" cy="4351338"/>
          </a:xfrm>
          <a:extLst/>
        </p:spPr>
        <p:txBody>
          <a:bodyPr lIns="92058" tIns="46029" rIns="92058" bIns="46029"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1715" dirty="0">
                <a:solidFill>
                  <a:srgbClr val="25408F"/>
                </a:solidFill>
              </a:rPr>
              <a:t>21 CFR 312, Subpart E (1988)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1715" dirty="0">
                <a:solidFill>
                  <a:srgbClr val="25408F"/>
                </a:solidFill>
              </a:rPr>
              <a:t>Life-threatening and severely-debilitating illnesses, especially where no satisfactory therapy exists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1523" dirty="0">
                <a:solidFill>
                  <a:srgbClr val="25408F"/>
                </a:solidFill>
              </a:rPr>
              <a:t>Life-threatening: diseases or conditions where the likelihood of death is high unless the course of the disease is interrupted </a:t>
            </a:r>
            <a:r>
              <a:rPr lang="en-US" altLang="en-US" sz="1523" b="1" dirty="0">
                <a:solidFill>
                  <a:srgbClr val="25408F"/>
                </a:solidFill>
              </a:rPr>
              <a:t>and</a:t>
            </a:r>
            <a:r>
              <a:rPr lang="en-US" altLang="en-US" sz="1523" dirty="0">
                <a:solidFill>
                  <a:srgbClr val="25408F"/>
                </a:solidFill>
              </a:rPr>
              <a:t> diseases or conditions with potentially fatal outcomes, where the endpoint of clinical trial analysis is survival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1523" dirty="0">
                <a:solidFill>
                  <a:srgbClr val="25408F"/>
                </a:solidFill>
              </a:rPr>
              <a:t>Severely-debilitating: diseases or conditions that cause major irreversible morbidity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1715" dirty="0">
                <a:solidFill>
                  <a:srgbClr val="25408F"/>
                </a:solidFill>
              </a:rPr>
              <a:t>Procedures reflect the recognition that physicians and patients are generally willing to accept greater risks or side effects from products that treat life-threatening and severely-debilitating illnesses than they would accept from products that treat less serious illnesses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1715" dirty="0">
                <a:solidFill>
                  <a:srgbClr val="25408F"/>
                </a:solidFill>
              </a:rPr>
              <a:t>In addition, benefits of the drug need to be evaluated in light of the severity of the disease being treated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1715" dirty="0">
                <a:solidFill>
                  <a:srgbClr val="25408F"/>
                </a:solidFill>
              </a:rPr>
              <a:t>Meet early on with the Agency to review and reach agreement on the design of necessary preclinical and clinical studies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en-US" sz="1715" dirty="0">
              <a:solidFill>
                <a:srgbClr val="25408F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dirty="0"/>
          </a:p>
        </p:txBody>
      </p:sp>
      <p:sp>
        <p:nvSpPr>
          <p:cNvPr id="4" name="object 8">
            <a:extLst>
              <a:ext uri="{FF2B5EF4-FFF2-40B4-BE49-F238E27FC236}">
                <a16:creationId xmlns:a16="http://schemas.microsoft.com/office/drawing/2014/main" id="{A51D20D2-6FCA-BD4C-9BDF-EF0F7DC7C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0794" y="6573178"/>
            <a:ext cx="2889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31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887"/>
              </a:lnSpc>
              <a:defRPr/>
            </a:pPr>
            <a:r>
              <a:rPr lang="en-US" altLang="en-US" sz="2021" dirty="0">
                <a:solidFill>
                  <a:srgbClr val="FFFFFF"/>
                </a:solidFill>
                <a:latin typeface="Helvetica" charset="0"/>
                <a:ea typeface="Helvetica" charset="0"/>
                <a:cs typeface="Helvetica" charset="0"/>
              </a:rPr>
              <a:t>6</a:t>
            </a:r>
            <a:endParaRPr lang="en-US" altLang="en-US" sz="2021" dirty="0">
              <a:latin typeface="Helvetica" charset="0"/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ransition advTm="20792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ED386B90-424D-E742-BDCA-F2A9F379A96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838200"/>
            <a:ext cx="7886700" cy="1325563"/>
          </a:xfrm>
        </p:spPr>
        <p:txBody>
          <a:bodyPr lIns="92058" tIns="46029" rIns="92058" bIns="46029" anchor="t"/>
          <a:lstStyle/>
          <a:p>
            <a:pPr eaLnBrk="1" hangingPunct="1"/>
            <a:r>
              <a:rPr lang="en-US" altLang="en-US" sz="3600" i="1">
                <a:solidFill>
                  <a:srgbClr val="25408F"/>
                </a:solidFill>
              </a:rPr>
              <a:t>Accelerated Approval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D6917E2-3821-E449-9142-128A848FE214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609600" y="1600200"/>
            <a:ext cx="7886700" cy="4351338"/>
          </a:xfrm>
          <a:extLst/>
        </p:spPr>
        <p:txBody>
          <a:bodyPr lIns="92058" tIns="46029" rIns="92058" bIns="46029"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1715" dirty="0">
                <a:solidFill>
                  <a:srgbClr val="25408F"/>
                </a:solidFill>
              </a:rPr>
              <a:t>21 CFR 314, Subpart H, and 21 CFR 601, Subpart E (1992)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1715" dirty="0">
                <a:solidFill>
                  <a:srgbClr val="25408F"/>
                </a:solidFill>
              </a:rPr>
              <a:t>Drugs to treat serious or life-threatening illnesses </a:t>
            </a:r>
            <a:r>
              <a:rPr lang="en-US" altLang="en-US" sz="1715" b="1" dirty="0">
                <a:solidFill>
                  <a:srgbClr val="25408F"/>
                </a:solidFill>
              </a:rPr>
              <a:t>and</a:t>
            </a:r>
            <a:r>
              <a:rPr lang="en-US" altLang="en-US" sz="1715" dirty="0">
                <a:solidFill>
                  <a:srgbClr val="25408F"/>
                </a:solidFill>
              </a:rPr>
              <a:t> provide meaningful therapeutic benefit over existing treatments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1715" dirty="0">
                <a:solidFill>
                  <a:srgbClr val="25408F"/>
                </a:solidFill>
              </a:rPr>
              <a:t>Approval based on a surrogate endpoint or an effect on a clinical endpoint other than survival or irreversible morbidity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1715" dirty="0">
                <a:solidFill>
                  <a:srgbClr val="25408F"/>
                </a:solidFill>
              </a:rPr>
              <a:t>Surrogate endpoint: an endpoint intended to relate to a clinically meaningful outcome, but does not itself measure a clinical benefit – an indirect or substitute measurement that represents a clinically meaningful outcome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1715" dirty="0">
                <a:solidFill>
                  <a:srgbClr val="25408F"/>
                </a:solidFill>
              </a:rPr>
              <a:t>Can considerably shorten the time for FDA approval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1523" dirty="0">
                <a:solidFill>
                  <a:srgbClr val="25408F"/>
                </a:solidFill>
              </a:rPr>
              <a:t>Tumor shrinkage in cancer patients </a:t>
            </a:r>
            <a:r>
              <a:rPr lang="en-US" altLang="en-US" sz="1523" i="1" dirty="0">
                <a:solidFill>
                  <a:srgbClr val="25408F"/>
                </a:solidFill>
              </a:rPr>
              <a:t>reasonably likely </a:t>
            </a:r>
            <a:r>
              <a:rPr lang="en-US" altLang="en-US" sz="1523" dirty="0">
                <a:solidFill>
                  <a:srgbClr val="25408F"/>
                </a:solidFill>
              </a:rPr>
              <a:t>to predict clinical benefit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1715" dirty="0">
                <a:solidFill>
                  <a:srgbClr val="25408F"/>
                </a:solidFill>
              </a:rPr>
              <a:t>Studies must be adequate and well-controlled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1715" dirty="0">
                <a:solidFill>
                  <a:srgbClr val="25408F"/>
                </a:solidFill>
              </a:rPr>
              <a:t>Post-marketing confirmatory studies must be conducted to verify the anticipated clinical benefit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1523" dirty="0">
                <a:solidFill>
                  <a:srgbClr val="25408F"/>
                </a:solidFill>
              </a:rPr>
              <a:t>Must be adequate and well-controlled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1523" dirty="0">
                <a:solidFill>
                  <a:srgbClr val="25408F"/>
                </a:solidFill>
              </a:rPr>
              <a:t>Usually underway when approval is granted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1523" dirty="0">
                <a:solidFill>
                  <a:srgbClr val="25408F"/>
                </a:solidFill>
              </a:rPr>
              <a:t>If studies do not demonstrate clinical benefit, product removed from market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en-U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dirty="0"/>
          </a:p>
        </p:txBody>
      </p:sp>
      <p:sp>
        <p:nvSpPr>
          <p:cNvPr id="4" name="object 8">
            <a:extLst>
              <a:ext uri="{FF2B5EF4-FFF2-40B4-BE49-F238E27FC236}">
                <a16:creationId xmlns:a16="http://schemas.microsoft.com/office/drawing/2014/main" id="{FABE1D78-E470-E741-A691-79FEEC754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5075" y="6553200"/>
            <a:ext cx="1746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1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887"/>
              </a:lnSpc>
              <a:defRPr/>
            </a:pPr>
            <a:r>
              <a:rPr lang="en-US" altLang="en-US" sz="2021" dirty="0">
                <a:solidFill>
                  <a:srgbClr val="FFFFFF"/>
                </a:solidFill>
                <a:latin typeface="Helvetica" charset="0"/>
                <a:ea typeface="Helvetica" charset="0"/>
                <a:cs typeface="Helvetica" charset="0"/>
              </a:rPr>
              <a:t>7</a:t>
            </a:r>
            <a:endParaRPr lang="en-US" altLang="en-US" sz="2021" dirty="0">
              <a:latin typeface="Helvetica" charset="0"/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ransition advTm="8127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>
            <a:extLst>
              <a:ext uri="{FF2B5EF4-FFF2-40B4-BE49-F238E27FC236}">
                <a16:creationId xmlns:a16="http://schemas.microsoft.com/office/drawing/2014/main" id="{553A6440-45DB-9446-9624-304D01D0B91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838200"/>
            <a:ext cx="7886700" cy="762000"/>
          </a:xfrm>
        </p:spPr>
        <p:txBody>
          <a:bodyPr lIns="92058" tIns="46029" rIns="92058" bIns="46029" anchor="t"/>
          <a:lstStyle/>
          <a:p>
            <a:pPr eaLnBrk="1" hangingPunct="1"/>
            <a:r>
              <a:rPr lang="en-US" altLang="en-US" sz="3600">
                <a:solidFill>
                  <a:srgbClr val="25408F"/>
                </a:solidFill>
              </a:rPr>
              <a:t>Priority Review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DB4B939-FDC7-0249-B99C-6CC1D0146463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extLst/>
        </p:spPr>
        <p:txBody>
          <a:bodyPr lIns="92058" tIns="46029" rIns="92058" bIns="46029"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1905" dirty="0">
                <a:solidFill>
                  <a:srgbClr val="25408F"/>
                </a:solidFill>
              </a:rPr>
              <a:t>Prescription Drug User Fee Act, 1992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1905" dirty="0">
                <a:solidFill>
                  <a:srgbClr val="25408F"/>
                </a:solidFill>
              </a:rPr>
              <a:t>Performance goals for review of BLAs/NDAs 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1715" dirty="0">
                <a:solidFill>
                  <a:srgbClr val="25408F"/>
                </a:solidFill>
              </a:rPr>
              <a:t>Standard: drugs which offer only minor improvement over existing marketed products – 10 month time frame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1715" dirty="0">
                <a:solidFill>
                  <a:srgbClr val="25408F"/>
                </a:solidFill>
              </a:rPr>
              <a:t>Priority: major advances in treatment or provide a treatment where no adequate therapy exists – 6 months time frame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1905" dirty="0">
                <a:solidFill>
                  <a:srgbClr val="25408F"/>
                </a:solidFill>
              </a:rPr>
              <a:t>Receive an action letter at the end of this review time frame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1905" dirty="0">
                <a:solidFill>
                  <a:srgbClr val="25408F"/>
                </a:solidFill>
              </a:rPr>
              <a:t>Major advances may include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1715" dirty="0">
                <a:solidFill>
                  <a:srgbClr val="25408F"/>
                </a:solidFill>
              </a:rPr>
              <a:t>Increased effectiveness in treatment, prevention, or diagnosis of disease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1715" dirty="0">
                <a:solidFill>
                  <a:srgbClr val="25408F"/>
                </a:solidFill>
              </a:rPr>
              <a:t>Elimination or substantial reduction of a treatment-limiting drug reaction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1715" dirty="0">
                <a:solidFill>
                  <a:srgbClr val="25408F"/>
                </a:solidFill>
              </a:rPr>
              <a:t>Enhancement of patient willingness or ability to take the drug according to the required schedule and dose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1715" dirty="0">
                <a:solidFill>
                  <a:srgbClr val="25408F"/>
                </a:solidFill>
              </a:rPr>
              <a:t>Safety and effectiveness in a new subpopulation, such as children</a:t>
            </a:r>
          </a:p>
        </p:txBody>
      </p:sp>
      <p:sp>
        <p:nvSpPr>
          <p:cNvPr id="4" name="object 8">
            <a:extLst>
              <a:ext uri="{FF2B5EF4-FFF2-40B4-BE49-F238E27FC236}">
                <a16:creationId xmlns:a16="http://schemas.microsoft.com/office/drawing/2014/main" id="{745BF10C-05EF-7846-B279-DE28FCB69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1" y="6553200"/>
            <a:ext cx="1905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31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887"/>
              </a:lnSpc>
              <a:defRPr/>
            </a:pPr>
            <a:r>
              <a:rPr lang="en-US" altLang="en-US" sz="2021" dirty="0">
                <a:solidFill>
                  <a:srgbClr val="FFFFFF"/>
                </a:solidFill>
                <a:latin typeface="Helvetica" charset="0"/>
                <a:ea typeface="Helvetica" charset="0"/>
                <a:cs typeface="Helvetica" charset="0"/>
              </a:rPr>
              <a:t>8</a:t>
            </a:r>
            <a:endParaRPr lang="en-US" altLang="en-US" sz="2021" dirty="0">
              <a:latin typeface="Helvetica" charset="0"/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ransition advTm="14378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>
            <a:extLst>
              <a:ext uri="{FF2B5EF4-FFF2-40B4-BE49-F238E27FC236}">
                <a16:creationId xmlns:a16="http://schemas.microsoft.com/office/drawing/2014/main" id="{697EDA04-25E6-474E-9011-7CD4DB7AE6E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685800"/>
            <a:ext cx="7886700" cy="609600"/>
          </a:xfrm>
        </p:spPr>
        <p:txBody>
          <a:bodyPr lIns="92058" tIns="46029" rIns="92058" bIns="46029" anchor="t"/>
          <a:lstStyle/>
          <a:p>
            <a:pPr eaLnBrk="1" hangingPunct="1"/>
            <a:r>
              <a:rPr lang="en-US" altLang="en-US" sz="3600" i="1">
                <a:solidFill>
                  <a:srgbClr val="25408F"/>
                </a:solidFill>
              </a:rPr>
              <a:t>Fast Track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6F47646-DB62-6141-A3F3-774F7F06EF6B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609600" y="1447800"/>
            <a:ext cx="7886700" cy="4351338"/>
          </a:xfrm>
          <a:extLst/>
        </p:spPr>
        <p:txBody>
          <a:bodyPr lIns="92058" tIns="46029" rIns="92058" bIns="46029"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1905" dirty="0">
                <a:solidFill>
                  <a:srgbClr val="25408F"/>
                </a:solidFill>
              </a:rPr>
              <a:t>FDA Modernization Act, 1997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1905" dirty="0">
                <a:solidFill>
                  <a:srgbClr val="25408F"/>
                </a:solidFill>
              </a:rPr>
              <a:t>Process designed to facilitate the development and expedite the review of drugs to treat serious diseases </a:t>
            </a:r>
            <a:r>
              <a:rPr lang="en-US" altLang="en-US" sz="1905" b="1" dirty="0">
                <a:solidFill>
                  <a:srgbClr val="25408F"/>
                </a:solidFill>
              </a:rPr>
              <a:t>and</a:t>
            </a:r>
            <a:r>
              <a:rPr lang="en-US" altLang="en-US" sz="1905" dirty="0">
                <a:solidFill>
                  <a:srgbClr val="25408F"/>
                </a:solidFill>
              </a:rPr>
              <a:t> fill an unmet medical need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1905" dirty="0">
                <a:solidFill>
                  <a:srgbClr val="25408F"/>
                </a:solidFill>
              </a:rPr>
              <a:t>Serious: matter of judgement that includes such factors as survival, day-to-day functioning, or the likelihood that the disease, if left untreated, will progress from a less severe condition to a more serious disease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1715" dirty="0">
                <a:solidFill>
                  <a:srgbClr val="25408F"/>
                </a:solidFill>
              </a:rPr>
              <a:t>AIDs, Alzheimer’s disease, cancer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1905" dirty="0">
                <a:solidFill>
                  <a:srgbClr val="25408F"/>
                </a:solidFill>
              </a:rPr>
              <a:t>Unmet medical need: providing a therapy where non exists or providing a therapy which may be potentially superior to existing therapy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1905" dirty="0">
                <a:solidFill>
                  <a:srgbClr val="25408F"/>
                </a:solidFill>
              </a:rPr>
              <a:t>Advantages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1715" dirty="0">
                <a:solidFill>
                  <a:srgbClr val="25408F"/>
                </a:solidFill>
              </a:rPr>
              <a:t>More frequent meetings and written correspondence with/from the Agency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1715" dirty="0">
                <a:solidFill>
                  <a:srgbClr val="25408F"/>
                </a:solidFill>
              </a:rPr>
              <a:t>Rolling review: company can submit completed sections of the NDA or BLA rather than wait until the entire application is complete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altLang="en-US" sz="1523" dirty="0"/>
          </a:p>
        </p:txBody>
      </p:sp>
      <p:sp>
        <p:nvSpPr>
          <p:cNvPr id="4" name="object 8">
            <a:extLst>
              <a:ext uri="{FF2B5EF4-FFF2-40B4-BE49-F238E27FC236}">
                <a16:creationId xmlns:a16="http://schemas.microsoft.com/office/drawing/2014/main" id="{359D981F-5D4F-F34E-B188-2717B0B92F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0" y="6553200"/>
            <a:ext cx="304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31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887"/>
              </a:lnSpc>
              <a:defRPr/>
            </a:pPr>
            <a:r>
              <a:rPr lang="en-US" altLang="en-US" sz="2021" dirty="0">
                <a:solidFill>
                  <a:srgbClr val="FFFFFF"/>
                </a:solidFill>
                <a:latin typeface="Helvetica" charset="0"/>
                <a:ea typeface="Helvetica" charset="0"/>
                <a:cs typeface="Helvetica" charset="0"/>
              </a:rPr>
              <a:t>9</a:t>
            </a:r>
            <a:endParaRPr lang="en-US" altLang="en-US" sz="2021" dirty="0">
              <a:latin typeface="Helvetica" charset="0"/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ransition advTm="17245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14542</TotalTime>
  <Words>1069</Words>
  <Application>Microsoft Macintosh PowerPoint</Application>
  <PresentationFormat>On-screen Show (4:3)</PresentationFormat>
  <Paragraphs>104</Paragraphs>
  <Slides>10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  <vt:variant>
        <vt:lpstr>Custom Shows</vt:lpstr>
      </vt:variant>
      <vt:variant>
        <vt:i4>1</vt:i4>
      </vt:variant>
    </vt:vector>
  </HeadingPairs>
  <TitlesOfParts>
    <vt:vector size="25" baseType="lpstr">
      <vt:lpstr>ＭＳ Ｐゴシック</vt:lpstr>
      <vt:lpstr>游ゴシック</vt:lpstr>
      <vt:lpstr>游ゴシック Light</vt:lpstr>
      <vt:lpstr>Arial</vt:lpstr>
      <vt:lpstr>Calibri</vt:lpstr>
      <vt:lpstr>Constantia</vt:lpstr>
      <vt:lpstr>Geneva</vt:lpstr>
      <vt:lpstr>Helvetica</vt:lpstr>
      <vt:lpstr>Kepler Std</vt:lpstr>
      <vt:lpstr>Times</vt:lpstr>
      <vt:lpstr>Times New Roman</vt:lpstr>
      <vt:lpstr>Wingdings</vt:lpstr>
      <vt:lpstr>Wingdings 3</vt:lpstr>
      <vt:lpstr>Office Theme</vt:lpstr>
      <vt:lpstr>Speeding access to therapies</vt:lpstr>
      <vt:lpstr> </vt:lpstr>
      <vt:lpstr>Introduction</vt:lpstr>
      <vt:lpstr>Treatment Use</vt:lpstr>
      <vt:lpstr>Emergency Use</vt:lpstr>
      <vt:lpstr>Subpart E regulations</vt:lpstr>
      <vt:lpstr>Accelerated Approval</vt:lpstr>
      <vt:lpstr>Priority Review</vt:lpstr>
      <vt:lpstr>Fast Track</vt:lpstr>
      <vt:lpstr>PowerPoint Presentation</vt:lpstr>
      <vt:lpstr>Discovery Process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Panacea Pharmaceuticals</dc:title>
  <dc:creator>Valued Sony Customer</dc:creator>
  <cp:lastModifiedBy>james dissette</cp:lastModifiedBy>
  <cp:revision>1433</cp:revision>
  <cp:lastPrinted>2002-05-23T20:54:54Z</cp:lastPrinted>
  <dcterms:created xsi:type="dcterms:W3CDTF">2001-05-13T03:26:43Z</dcterms:created>
  <dcterms:modified xsi:type="dcterms:W3CDTF">2018-07-02T16:50:56Z</dcterms:modified>
</cp:coreProperties>
</file>