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58" r:id="rId1"/>
  </p:sldMasterIdLst>
  <p:notesMasterIdLst>
    <p:notesMasterId r:id="rId32"/>
  </p:notesMasterIdLst>
  <p:handoutMasterIdLst>
    <p:handoutMasterId r:id="rId33"/>
  </p:handoutMasterIdLst>
  <p:sldIdLst>
    <p:sldId id="409" r:id="rId2"/>
    <p:sldId id="414" r:id="rId3"/>
    <p:sldId id="377" r:id="rId4"/>
    <p:sldId id="394" r:id="rId5"/>
    <p:sldId id="380" r:id="rId6"/>
    <p:sldId id="381" r:id="rId7"/>
    <p:sldId id="378" r:id="rId8"/>
    <p:sldId id="379" r:id="rId9"/>
    <p:sldId id="386" r:id="rId10"/>
    <p:sldId id="388" r:id="rId11"/>
    <p:sldId id="387" r:id="rId12"/>
    <p:sldId id="389" r:id="rId13"/>
    <p:sldId id="390" r:id="rId14"/>
    <p:sldId id="391" r:id="rId15"/>
    <p:sldId id="392" r:id="rId16"/>
    <p:sldId id="411" r:id="rId17"/>
    <p:sldId id="383" r:id="rId18"/>
    <p:sldId id="396" r:id="rId19"/>
    <p:sldId id="393" r:id="rId20"/>
    <p:sldId id="384" r:id="rId21"/>
    <p:sldId id="395" r:id="rId22"/>
    <p:sldId id="398" r:id="rId23"/>
    <p:sldId id="412" r:id="rId24"/>
    <p:sldId id="399" r:id="rId25"/>
    <p:sldId id="404" r:id="rId26"/>
    <p:sldId id="400" r:id="rId27"/>
    <p:sldId id="401" r:id="rId28"/>
    <p:sldId id="405" r:id="rId29"/>
    <p:sldId id="402" r:id="rId30"/>
    <p:sldId id="413" r:id="rId31"/>
  </p:sldIdLst>
  <p:sldSz cx="9144000" cy="6858000" type="screen4x3"/>
  <p:notesSz cx="6856413" cy="9083675"/>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61">
          <p15:clr>
            <a:srgbClr val="A4A3A4"/>
          </p15:clr>
        </p15:guide>
        <p15:guide id="2" pos="215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003194"/>
    <a:srgbClr val="00308A"/>
    <a:srgbClr val="003596"/>
    <a:srgbClr val="E47F00"/>
    <a:srgbClr val="CB6B0E"/>
    <a:srgbClr val="00AF8A"/>
    <a:srgbClr val="6EB8CC"/>
    <a:srgbClr val="009FC6"/>
    <a:srgbClr val="0099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94674" autoAdjust="0"/>
  </p:normalViewPr>
  <p:slideViewPr>
    <p:cSldViewPr snapToGrid="0">
      <p:cViewPr varScale="1">
        <p:scale>
          <a:sx n="124" d="100"/>
          <a:sy n="124" d="100"/>
        </p:scale>
        <p:origin x="196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192" y="-72"/>
      </p:cViewPr>
      <p:guideLst>
        <p:guide orient="horz" pos="2861"/>
        <p:guide pos="215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70213" cy="454025"/>
          </a:xfrm>
          <a:prstGeom prst="rect">
            <a:avLst/>
          </a:prstGeom>
          <a:noFill/>
          <a:ln w="9525">
            <a:noFill/>
            <a:miter lim="800000"/>
            <a:headEnd/>
            <a:tailEnd/>
          </a:ln>
          <a:effectLst/>
        </p:spPr>
        <p:txBody>
          <a:bodyPr vert="horz" wrap="square" lIns="91061" tIns="45531" rIns="91061" bIns="45531" numCol="1" anchor="t" anchorCtr="0" compatLnSpc="1">
            <a:prstTxWarp prst="textNoShape">
              <a:avLst/>
            </a:prstTxWarp>
          </a:bodyPr>
          <a:lstStyle>
            <a:lvl1pPr defTabSz="911225">
              <a:defRPr sz="1100">
                <a:latin typeface="Arial" pitchFamily="34" charset="0"/>
                <a:ea typeface="ＭＳ Ｐゴシック" pitchFamily="1" charset="-128"/>
              </a:defRPr>
            </a:lvl1pPr>
          </a:lstStyle>
          <a:p>
            <a:pPr>
              <a:defRPr/>
            </a:pPr>
            <a:endParaRPr lang="en-US"/>
          </a:p>
        </p:txBody>
      </p:sp>
      <p:sp>
        <p:nvSpPr>
          <p:cNvPr id="117763" name="Rectangle 3"/>
          <p:cNvSpPr>
            <a:spLocks noGrp="1" noChangeArrowheads="1"/>
          </p:cNvSpPr>
          <p:nvPr>
            <p:ph type="dt" sz="quarter" idx="1"/>
          </p:nvPr>
        </p:nvSpPr>
        <p:spPr bwMode="auto">
          <a:xfrm>
            <a:off x="3884613" y="0"/>
            <a:ext cx="2970212" cy="454025"/>
          </a:xfrm>
          <a:prstGeom prst="rect">
            <a:avLst/>
          </a:prstGeom>
          <a:noFill/>
          <a:ln w="9525">
            <a:noFill/>
            <a:miter lim="800000"/>
            <a:headEnd/>
            <a:tailEnd/>
          </a:ln>
          <a:effectLst/>
        </p:spPr>
        <p:txBody>
          <a:bodyPr vert="horz" wrap="square" lIns="91061" tIns="45531" rIns="91061" bIns="45531" numCol="1" anchor="t" anchorCtr="0" compatLnSpc="1">
            <a:prstTxWarp prst="textNoShape">
              <a:avLst/>
            </a:prstTxWarp>
          </a:bodyPr>
          <a:lstStyle>
            <a:lvl1pPr algn="r" defTabSz="911225">
              <a:defRPr sz="1100">
                <a:latin typeface="Arial" pitchFamily="34" charset="0"/>
                <a:ea typeface="ＭＳ Ｐゴシック" pitchFamily="1" charset="-128"/>
              </a:defRPr>
            </a:lvl1pPr>
          </a:lstStyle>
          <a:p>
            <a:pPr>
              <a:defRPr/>
            </a:pPr>
            <a:endParaRPr lang="en-US"/>
          </a:p>
        </p:txBody>
      </p:sp>
      <p:sp>
        <p:nvSpPr>
          <p:cNvPr id="117764" name="Rectangle 4"/>
          <p:cNvSpPr>
            <a:spLocks noGrp="1" noChangeArrowheads="1"/>
          </p:cNvSpPr>
          <p:nvPr>
            <p:ph type="ftr" sz="quarter" idx="2"/>
          </p:nvPr>
        </p:nvSpPr>
        <p:spPr bwMode="auto">
          <a:xfrm>
            <a:off x="0" y="8628063"/>
            <a:ext cx="2970213" cy="454025"/>
          </a:xfrm>
          <a:prstGeom prst="rect">
            <a:avLst/>
          </a:prstGeom>
          <a:noFill/>
          <a:ln w="9525">
            <a:noFill/>
            <a:miter lim="800000"/>
            <a:headEnd/>
            <a:tailEnd/>
          </a:ln>
          <a:effectLst/>
        </p:spPr>
        <p:txBody>
          <a:bodyPr vert="horz" wrap="square" lIns="91061" tIns="45531" rIns="91061" bIns="45531" numCol="1" anchor="b" anchorCtr="0" compatLnSpc="1">
            <a:prstTxWarp prst="textNoShape">
              <a:avLst/>
            </a:prstTxWarp>
          </a:bodyPr>
          <a:lstStyle>
            <a:lvl1pPr defTabSz="911225">
              <a:defRPr sz="1100">
                <a:latin typeface="Arial" pitchFamily="34" charset="0"/>
                <a:ea typeface="ＭＳ Ｐゴシック" pitchFamily="1" charset="-128"/>
              </a:defRPr>
            </a:lvl1pPr>
          </a:lstStyle>
          <a:p>
            <a:pPr>
              <a:defRPr/>
            </a:pPr>
            <a:endParaRPr lang="en-US"/>
          </a:p>
        </p:txBody>
      </p:sp>
      <p:sp>
        <p:nvSpPr>
          <p:cNvPr id="117765" name="Rectangle 5"/>
          <p:cNvSpPr>
            <a:spLocks noGrp="1" noChangeArrowheads="1"/>
          </p:cNvSpPr>
          <p:nvPr>
            <p:ph type="sldNum" sz="quarter" idx="3"/>
          </p:nvPr>
        </p:nvSpPr>
        <p:spPr bwMode="auto">
          <a:xfrm>
            <a:off x="3884613" y="8628063"/>
            <a:ext cx="2970212" cy="454025"/>
          </a:xfrm>
          <a:prstGeom prst="rect">
            <a:avLst/>
          </a:prstGeom>
          <a:noFill/>
          <a:ln w="9525">
            <a:noFill/>
            <a:miter lim="800000"/>
            <a:headEnd/>
            <a:tailEnd/>
          </a:ln>
          <a:effectLst/>
        </p:spPr>
        <p:txBody>
          <a:bodyPr vert="horz" wrap="square" lIns="91061" tIns="45531" rIns="91061" bIns="45531" numCol="1" anchor="b" anchorCtr="0" compatLnSpc="1">
            <a:prstTxWarp prst="textNoShape">
              <a:avLst/>
            </a:prstTxWarp>
          </a:bodyPr>
          <a:lstStyle>
            <a:lvl1pPr algn="r" defTabSz="911225">
              <a:defRPr sz="1100"/>
            </a:lvl1pPr>
          </a:lstStyle>
          <a:p>
            <a:pPr>
              <a:defRPr/>
            </a:pPr>
            <a:fld id="{043F3EF0-B34F-2E4D-842D-EC24D0A7568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0213" cy="454025"/>
          </a:xfrm>
          <a:prstGeom prst="rect">
            <a:avLst/>
          </a:prstGeom>
          <a:noFill/>
          <a:ln w="9525">
            <a:noFill/>
            <a:miter lim="800000"/>
            <a:headEnd/>
            <a:tailEnd/>
          </a:ln>
        </p:spPr>
        <p:txBody>
          <a:bodyPr vert="horz" wrap="square" lIns="91061" tIns="45531" rIns="91061" bIns="45531" numCol="1" anchor="t" anchorCtr="0" compatLnSpc="1">
            <a:prstTxWarp prst="textNoShape">
              <a:avLst/>
            </a:prstTxWarp>
          </a:bodyPr>
          <a:lstStyle>
            <a:lvl1pPr defTabSz="911225">
              <a:defRPr sz="1100">
                <a:latin typeface="Arial" pitchFamily="34" charset="0"/>
                <a:ea typeface="ＭＳ Ｐゴシック" pitchFamily="1" charset="-128"/>
              </a:defRPr>
            </a:lvl1pPr>
          </a:lstStyle>
          <a:p>
            <a:pPr>
              <a:defRPr/>
            </a:pPr>
            <a:endParaRPr lang="en-US"/>
          </a:p>
        </p:txBody>
      </p:sp>
      <p:sp>
        <p:nvSpPr>
          <p:cNvPr id="3075" name="Rectangle 3"/>
          <p:cNvSpPr>
            <a:spLocks noGrp="1" noChangeArrowheads="1"/>
          </p:cNvSpPr>
          <p:nvPr>
            <p:ph type="dt" idx="1"/>
          </p:nvPr>
        </p:nvSpPr>
        <p:spPr bwMode="auto">
          <a:xfrm>
            <a:off x="3886200" y="0"/>
            <a:ext cx="2970213" cy="454025"/>
          </a:xfrm>
          <a:prstGeom prst="rect">
            <a:avLst/>
          </a:prstGeom>
          <a:noFill/>
          <a:ln w="9525">
            <a:noFill/>
            <a:miter lim="800000"/>
            <a:headEnd/>
            <a:tailEnd/>
          </a:ln>
        </p:spPr>
        <p:txBody>
          <a:bodyPr vert="horz" wrap="square" lIns="91061" tIns="45531" rIns="91061" bIns="45531" numCol="1" anchor="t" anchorCtr="0" compatLnSpc="1">
            <a:prstTxWarp prst="textNoShape">
              <a:avLst/>
            </a:prstTxWarp>
          </a:bodyPr>
          <a:lstStyle>
            <a:lvl1pPr algn="r" defTabSz="911225">
              <a:defRPr sz="1100">
                <a:latin typeface="Arial" pitchFamily="34" charset="0"/>
                <a:ea typeface="ＭＳ Ｐゴシック" pitchFamily="1"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58875" y="679450"/>
            <a:ext cx="4541838" cy="3406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915988" y="4314825"/>
            <a:ext cx="5024437" cy="4089400"/>
          </a:xfrm>
          <a:prstGeom prst="rect">
            <a:avLst/>
          </a:prstGeom>
          <a:noFill/>
          <a:ln w="9525">
            <a:noFill/>
            <a:miter lim="800000"/>
            <a:headEnd/>
            <a:tailEnd/>
          </a:ln>
        </p:spPr>
        <p:txBody>
          <a:bodyPr vert="horz" wrap="square" lIns="91061" tIns="45531" rIns="91061" bIns="455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29650"/>
            <a:ext cx="2970213" cy="454025"/>
          </a:xfrm>
          <a:prstGeom prst="rect">
            <a:avLst/>
          </a:prstGeom>
          <a:noFill/>
          <a:ln w="9525">
            <a:noFill/>
            <a:miter lim="800000"/>
            <a:headEnd/>
            <a:tailEnd/>
          </a:ln>
        </p:spPr>
        <p:txBody>
          <a:bodyPr vert="horz" wrap="square" lIns="91061" tIns="45531" rIns="91061" bIns="45531" numCol="1" anchor="b" anchorCtr="0" compatLnSpc="1">
            <a:prstTxWarp prst="textNoShape">
              <a:avLst/>
            </a:prstTxWarp>
          </a:bodyPr>
          <a:lstStyle>
            <a:lvl1pPr defTabSz="911225">
              <a:defRPr sz="1100">
                <a:latin typeface="Arial" pitchFamily="34" charset="0"/>
                <a:ea typeface="ＭＳ Ｐゴシック" pitchFamily="1"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29650"/>
            <a:ext cx="2970213" cy="454025"/>
          </a:xfrm>
          <a:prstGeom prst="rect">
            <a:avLst/>
          </a:prstGeom>
          <a:noFill/>
          <a:ln w="9525">
            <a:noFill/>
            <a:miter lim="800000"/>
            <a:headEnd/>
            <a:tailEnd/>
          </a:ln>
        </p:spPr>
        <p:txBody>
          <a:bodyPr vert="horz" wrap="square" lIns="91061" tIns="45531" rIns="91061" bIns="45531" numCol="1" anchor="b" anchorCtr="0" compatLnSpc="1">
            <a:prstTxWarp prst="textNoShape">
              <a:avLst/>
            </a:prstTxWarp>
          </a:bodyPr>
          <a:lstStyle>
            <a:lvl1pPr algn="r" defTabSz="911225">
              <a:defRPr sz="1100"/>
            </a:lvl1pPr>
          </a:lstStyle>
          <a:p>
            <a:pPr>
              <a:defRPr/>
            </a:pPr>
            <a:fld id="{E36A6EFC-9C61-E943-B053-C0650B6B5DE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charset="0"/>
                <a:ea typeface="ＭＳ Ｐゴシック" charset="-128"/>
              </a:defRPr>
            </a:lvl1pPr>
            <a:lvl2pPr marL="742950" indent="-285750" defTabSz="911225">
              <a:defRPr>
                <a:solidFill>
                  <a:schemeClr val="tx1"/>
                </a:solidFill>
                <a:latin typeface="Arial" charset="0"/>
                <a:ea typeface="ＭＳ Ｐゴシック" charset="-128"/>
              </a:defRPr>
            </a:lvl2pPr>
            <a:lvl3pPr marL="1143000" indent="-228600" defTabSz="911225">
              <a:defRPr>
                <a:solidFill>
                  <a:schemeClr val="tx1"/>
                </a:solidFill>
                <a:latin typeface="Arial" charset="0"/>
                <a:ea typeface="ＭＳ Ｐゴシック" charset="-128"/>
              </a:defRPr>
            </a:lvl3pPr>
            <a:lvl4pPr marL="1600200" indent="-228600" defTabSz="911225">
              <a:defRPr>
                <a:solidFill>
                  <a:schemeClr val="tx1"/>
                </a:solidFill>
                <a:latin typeface="Arial" charset="0"/>
                <a:ea typeface="ＭＳ Ｐゴシック" charset="-128"/>
              </a:defRPr>
            </a:lvl4pPr>
            <a:lvl5pPr marL="2057400" indent="-228600" defTabSz="911225">
              <a:defRPr>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a:solidFill>
                  <a:schemeClr val="tx1"/>
                </a:solidFill>
                <a:latin typeface="Arial" charset="0"/>
                <a:ea typeface="ＭＳ Ｐゴシック" charset="-128"/>
              </a:defRPr>
            </a:lvl9pPr>
          </a:lstStyle>
          <a:p>
            <a:fld id="{1813AAF8-02AF-DA42-85C9-5D320B162A51}" type="slidenum">
              <a:rPr lang="en-US" altLang="en-US"/>
              <a:pPr/>
              <a:t>3</a:t>
            </a:fld>
            <a:endParaRPr lang="en-US" alt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 The focus of these trials are initially exploratory safety and efficacy and then confirmatory safety and efficacy</a:t>
            </a:r>
          </a:p>
          <a:p>
            <a:pPr eaLnBrk="1" hangingPunct="1"/>
            <a:r>
              <a:rPr lang="en-US" altLang="en-US">
                <a:latin typeface="Arial" charset="0"/>
                <a:ea typeface="ＭＳ Ｐゴシック" charset="-128"/>
              </a:rPr>
              <a:t>- In order to develop the preclinical program, the clinical plan must be thought through beforehand</a:t>
            </a:r>
          </a:p>
          <a:p>
            <a:pPr lvl="1" eaLnBrk="1" hangingPunct="1"/>
            <a:r>
              <a:rPr lang="en-US" altLang="en-US">
                <a:latin typeface="Arial" charset="0"/>
                <a:ea typeface="ＭＳ Ｐゴシック" charset="-128"/>
              </a:rPr>
              <a:t>Patient population, treatment duration, dose schedule, route of administration</a:t>
            </a:r>
          </a:p>
          <a:p>
            <a:pPr eaLnBrk="1" hangingPunct="1"/>
            <a:endParaRPr lang="en-US" altLang="en-US">
              <a:latin typeface="Arial"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charset="0"/>
                <a:ea typeface="ＭＳ Ｐゴシック" charset="-128"/>
              </a:defRPr>
            </a:lvl1pPr>
            <a:lvl2pPr marL="742950" indent="-285750" defTabSz="911225">
              <a:defRPr>
                <a:solidFill>
                  <a:schemeClr val="tx1"/>
                </a:solidFill>
                <a:latin typeface="Arial" charset="0"/>
                <a:ea typeface="ＭＳ Ｐゴシック" charset="-128"/>
              </a:defRPr>
            </a:lvl2pPr>
            <a:lvl3pPr marL="1143000" indent="-228600" defTabSz="911225">
              <a:defRPr>
                <a:solidFill>
                  <a:schemeClr val="tx1"/>
                </a:solidFill>
                <a:latin typeface="Arial" charset="0"/>
                <a:ea typeface="ＭＳ Ｐゴシック" charset="-128"/>
              </a:defRPr>
            </a:lvl3pPr>
            <a:lvl4pPr marL="1600200" indent="-228600" defTabSz="911225">
              <a:defRPr>
                <a:solidFill>
                  <a:schemeClr val="tx1"/>
                </a:solidFill>
                <a:latin typeface="Arial" charset="0"/>
                <a:ea typeface="ＭＳ Ｐゴシック" charset="-128"/>
              </a:defRPr>
            </a:lvl4pPr>
            <a:lvl5pPr marL="2057400" indent="-228600" defTabSz="911225">
              <a:defRPr>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a:solidFill>
                  <a:schemeClr val="tx1"/>
                </a:solidFill>
                <a:latin typeface="Arial" charset="0"/>
                <a:ea typeface="ＭＳ Ｐゴシック" charset="-128"/>
              </a:defRPr>
            </a:lvl9pPr>
          </a:lstStyle>
          <a:p>
            <a:fld id="{7F888253-3939-764F-8A3C-D9C68D09E716}" type="slidenum">
              <a:rPr lang="en-US" altLang="en-US"/>
              <a:pPr/>
              <a:t>14</a:t>
            </a:fld>
            <a:endParaRPr lang="en-US" alt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Evaluation of fertility and early embryonic development, effects on embryo-fetal development (teratogenicity), effects on late gestation to sexual maturation of the offspring generation </a:t>
            </a:r>
          </a:p>
          <a:p>
            <a:pPr eaLnBrk="1" hangingPunct="1"/>
            <a:r>
              <a:rPr lang="en-US" altLang="en-US">
                <a:latin typeface="Arial" charset="0"/>
                <a:ea typeface="ＭＳ Ｐゴシック" charset="-128"/>
              </a:rPr>
              <a:t>Men may be included in Phase I and II trials prior to the conduct of male fertility study as an evaluation of the male reproductive system is performed in the repeat dose toxicology studies</a:t>
            </a:r>
          </a:p>
          <a:p>
            <a:pPr eaLnBrk="1" hangingPunct="1"/>
            <a:r>
              <a:rPr lang="en-US" altLang="en-US">
                <a:latin typeface="Arial" charset="0"/>
                <a:ea typeface="ＭＳ Ｐゴシック" charset="-128"/>
              </a:rPr>
              <a:t>Women not of childbearing potential </a:t>
            </a:r>
          </a:p>
          <a:p>
            <a:pPr lvl="1" eaLnBrk="1" hangingPunct="1"/>
            <a:r>
              <a:rPr lang="en-US" altLang="en-US">
                <a:latin typeface="Arial" charset="0"/>
                <a:ea typeface="ＭＳ Ｐゴシック" charset="-128"/>
              </a:rPr>
              <a:t>Permanently sterilized, postmenopausal, etc.</a:t>
            </a:r>
          </a:p>
          <a:p>
            <a:pPr lvl="1" eaLnBrk="1" hangingPunct="1"/>
            <a:r>
              <a:rPr lang="en-US" altLang="en-US">
                <a:latin typeface="Arial" charset="0"/>
                <a:ea typeface="ＭＳ Ｐゴシック" charset="-128"/>
              </a:rPr>
              <a:t>May be included in clinical trials without reproduction toxicity studies provided the relevant repeat dose toxicology studies (to include an evaluation of the female reproductive organs) have been conducted</a:t>
            </a:r>
          </a:p>
          <a:p>
            <a:pPr eaLnBrk="1" hangingPunct="1"/>
            <a:endParaRPr lang="en-US" altLang="en-US">
              <a:latin typeface="Arial" charset="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charset="0"/>
                <a:ea typeface="ＭＳ Ｐゴシック" charset="-128"/>
              </a:defRPr>
            </a:lvl1pPr>
            <a:lvl2pPr marL="742950" indent="-285750" defTabSz="911225">
              <a:defRPr>
                <a:solidFill>
                  <a:schemeClr val="tx1"/>
                </a:solidFill>
                <a:latin typeface="Arial" charset="0"/>
                <a:ea typeface="ＭＳ Ｐゴシック" charset="-128"/>
              </a:defRPr>
            </a:lvl2pPr>
            <a:lvl3pPr marL="1143000" indent="-228600" defTabSz="911225">
              <a:defRPr>
                <a:solidFill>
                  <a:schemeClr val="tx1"/>
                </a:solidFill>
                <a:latin typeface="Arial" charset="0"/>
                <a:ea typeface="ＭＳ Ｐゴシック" charset="-128"/>
              </a:defRPr>
            </a:lvl3pPr>
            <a:lvl4pPr marL="1600200" indent="-228600" defTabSz="911225">
              <a:defRPr>
                <a:solidFill>
                  <a:schemeClr val="tx1"/>
                </a:solidFill>
                <a:latin typeface="Arial" charset="0"/>
                <a:ea typeface="ＭＳ Ｐゴシック" charset="-128"/>
              </a:defRPr>
            </a:lvl4pPr>
            <a:lvl5pPr marL="2057400" indent="-228600" defTabSz="911225">
              <a:defRPr>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a:solidFill>
                  <a:schemeClr val="tx1"/>
                </a:solidFill>
                <a:latin typeface="Arial" charset="0"/>
                <a:ea typeface="ＭＳ Ｐゴシック" charset="-128"/>
              </a:defRPr>
            </a:lvl9pPr>
          </a:lstStyle>
          <a:p>
            <a:fld id="{CA1B5712-74FF-424A-9C0B-7ED7E68E4B7F}" type="slidenum">
              <a:rPr lang="en-US" altLang="en-US"/>
              <a:pPr/>
              <a:t>15</a:t>
            </a:fld>
            <a:endParaRPr lang="en-US" alt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latin typeface="Arial" charset="0"/>
                <a:ea typeface="ＭＳ Ｐゴシック" charset="-128"/>
              </a:rPr>
              <a:t>Women of childbearing potential</a:t>
            </a:r>
          </a:p>
          <a:p>
            <a:pPr lvl="1" eaLnBrk="1" hangingPunct="1">
              <a:lnSpc>
                <a:spcPct val="90000"/>
              </a:lnSpc>
            </a:pPr>
            <a:r>
              <a:rPr lang="en-US" altLang="en-US">
                <a:latin typeface="Arial" charset="0"/>
                <a:ea typeface="ＭＳ Ｐゴシック" charset="-128"/>
              </a:rPr>
              <a:t>May be included without reproduction toxicity studies provided appropriate precautions are taken to minimize risk</a:t>
            </a:r>
          </a:p>
          <a:p>
            <a:pPr lvl="2" eaLnBrk="1" hangingPunct="1">
              <a:lnSpc>
                <a:spcPct val="90000"/>
              </a:lnSpc>
            </a:pPr>
            <a:r>
              <a:rPr lang="en-US" altLang="en-US">
                <a:latin typeface="Arial" charset="0"/>
                <a:ea typeface="ＭＳ Ｐゴシック" charset="-128"/>
              </a:rPr>
              <a:t>Pregnancy testing, highly effective birth control</a:t>
            </a:r>
          </a:p>
          <a:p>
            <a:pPr lvl="2" eaLnBrk="1" hangingPunct="1">
              <a:lnSpc>
                <a:spcPct val="90000"/>
              </a:lnSpc>
            </a:pPr>
            <a:r>
              <a:rPr lang="en-US" altLang="en-US">
                <a:latin typeface="Arial" charset="0"/>
                <a:ea typeface="ＭＳ Ｐゴシック" charset="-128"/>
              </a:rPr>
              <a:t>Must test and monitor during the trial</a:t>
            </a:r>
          </a:p>
          <a:p>
            <a:pPr lvl="1" eaLnBrk="1" hangingPunct="1">
              <a:lnSpc>
                <a:spcPct val="90000"/>
              </a:lnSpc>
            </a:pPr>
            <a:r>
              <a:rPr lang="en-US" altLang="en-US">
                <a:latin typeface="Arial" charset="0"/>
                <a:ea typeface="ＭＳ Ｐゴシック" charset="-128"/>
              </a:rPr>
              <a:t>Informed consent must include any known pertinent information related to reproductive toxicity</a:t>
            </a:r>
          </a:p>
          <a:p>
            <a:pPr lvl="2" eaLnBrk="1" hangingPunct="1">
              <a:lnSpc>
                <a:spcPct val="90000"/>
              </a:lnSpc>
            </a:pPr>
            <a:r>
              <a:rPr lang="en-US" altLang="en-US">
                <a:latin typeface="Arial" charset="0"/>
                <a:ea typeface="ＭＳ Ｐゴシック" charset="-128"/>
              </a:rPr>
              <a:t>If no relevant information available, informed consent must state the potential for risk</a:t>
            </a:r>
          </a:p>
          <a:p>
            <a:pPr eaLnBrk="1" hangingPunct="1">
              <a:lnSpc>
                <a:spcPct val="90000"/>
              </a:lnSpc>
            </a:pPr>
            <a:r>
              <a:rPr lang="en-US" altLang="en-US">
                <a:latin typeface="Arial" charset="0"/>
                <a:ea typeface="ＭＳ Ｐゴシック" charset="-128"/>
              </a:rPr>
              <a:t>Assessment of female fertility and embryo-fetal development should be completed before women of childbearing potential using birth control are enrolled into Phase III trials </a:t>
            </a:r>
          </a:p>
          <a:p>
            <a:pPr eaLnBrk="1" hangingPunct="1">
              <a:lnSpc>
                <a:spcPct val="90000"/>
              </a:lnSpc>
            </a:pPr>
            <a:r>
              <a:rPr lang="en-US" altLang="en-US">
                <a:latin typeface="Arial" charset="0"/>
                <a:ea typeface="ＭＳ Ｐゴシック" charset="-128"/>
              </a:rPr>
              <a:t>All female reproduction toxicology studies and genotoxicology studies must be completed prior to inclusion in clinical trials of women of childbearing potential not using highly effective birth control or whose pregnancy status is unknown</a:t>
            </a:r>
          </a:p>
          <a:p>
            <a:pPr lvl="1" eaLnBrk="1" hangingPunct="1">
              <a:lnSpc>
                <a:spcPct val="90000"/>
              </a:lnSpc>
            </a:pPr>
            <a:r>
              <a:rPr lang="en-US" altLang="en-US">
                <a:latin typeface="Arial" charset="0"/>
                <a:ea typeface="ＭＳ Ｐゴシック" charset="-128"/>
              </a:rPr>
              <a:t>Highly effective birth control – failure rate less then 1%/year when used consistently and correctly</a:t>
            </a:r>
          </a:p>
          <a:p>
            <a:pPr eaLnBrk="1" hangingPunct="1">
              <a:lnSpc>
                <a:spcPct val="90000"/>
              </a:lnSpc>
            </a:pPr>
            <a:r>
              <a:rPr lang="en-US" altLang="en-US">
                <a:latin typeface="Arial" charset="0"/>
                <a:ea typeface="ＭＳ Ｐゴシック" charset="-128"/>
              </a:rPr>
              <a:t>Pre- and post-natal development study should be submitted in the marketing application or earlier if there is cause for concern</a:t>
            </a:r>
          </a:p>
          <a:p>
            <a:pPr eaLnBrk="1" hangingPunct="1">
              <a:lnSpc>
                <a:spcPct val="90000"/>
              </a:lnSpc>
            </a:pPr>
            <a:endParaRPr lang="en-US" altLang="en-US">
              <a:latin typeface="Arial" charset="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charset="0"/>
                <a:ea typeface="ＭＳ Ｐゴシック" charset="-128"/>
              </a:defRPr>
            </a:lvl1pPr>
            <a:lvl2pPr marL="742950" indent="-285750" defTabSz="911225">
              <a:defRPr>
                <a:solidFill>
                  <a:schemeClr val="tx1"/>
                </a:solidFill>
                <a:latin typeface="Arial" charset="0"/>
                <a:ea typeface="ＭＳ Ｐゴシック" charset="-128"/>
              </a:defRPr>
            </a:lvl2pPr>
            <a:lvl3pPr marL="1143000" indent="-228600" defTabSz="911225">
              <a:defRPr>
                <a:solidFill>
                  <a:schemeClr val="tx1"/>
                </a:solidFill>
                <a:latin typeface="Arial" charset="0"/>
                <a:ea typeface="ＭＳ Ｐゴシック" charset="-128"/>
              </a:defRPr>
            </a:lvl3pPr>
            <a:lvl4pPr marL="1600200" indent="-228600" defTabSz="911225">
              <a:defRPr>
                <a:solidFill>
                  <a:schemeClr val="tx1"/>
                </a:solidFill>
                <a:latin typeface="Arial" charset="0"/>
                <a:ea typeface="ＭＳ Ｐゴシック" charset="-128"/>
              </a:defRPr>
            </a:lvl4pPr>
            <a:lvl5pPr marL="2057400" indent="-228600" defTabSz="911225">
              <a:defRPr>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a:solidFill>
                  <a:schemeClr val="tx1"/>
                </a:solidFill>
                <a:latin typeface="Arial" charset="0"/>
                <a:ea typeface="ＭＳ Ｐゴシック" charset="-128"/>
              </a:defRPr>
            </a:lvl9pPr>
          </a:lstStyle>
          <a:p>
            <a:fld id="{8EDA78FC-F143-A64F-89A1-EBCA421EA524}" type="slidenum">
              <a:rPr lang="en-US" altLang="en-US"/>
              <a:pPr/>
              <a:t>17</a:t>
            </a:fld>
            <a:endParaRPr lang="en-US" alt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latin typeface="Arial" charset="0"/>
                <a:ea typeface="ＭＳ Ｐゴシック" charset="-128"/>
              </a:rPr>
              <a:t>Regulates the rate of red blood cell synthesis and maintains the red blood cell mass - produced in the kidney  </a:t>
            </a:r>
          </a:p>
          <a:p>
            <a:pPr eaLnBrk="1" hangingPunct="1">
              <a:lnSpc>
                <a:spcPct val="90000"/>
              </a:lnSpc>
            </a:pPr>
            <a:r>
              <a:rPr lang="en-US" altLang="en-US">
                <a:latin typeface="Arial" charset="0"/>
                <a:ea typeface="ＭＳ Ｐゴシック" charset="-128"/>
              </a:rPr>
              <a:t>Necessary for the survival, growth, and differentiation of erythroid progenitor cells in the bone marrow </a:t>
            </a:r>
          </a:p>
          <a:p>
            <a:pPr eaLnBrk="1" hangingPunct="1">
              <a:lnSpc>
                <a:spcPct val="90000"/>
              </a:lnSpc>
            </a:pPr>
            <a:r>
              <a:rPr lang="en-US" altLang="en-US">
                <a:latin typeface="Arial" charset="0"/>
                <a:ea typeface="ＭＳ Ｐゴシック" charset="-128"/>
              </a:rPr>
              <a:t>165 amino acid recombinant-derived glycoprotein comparable to endogenous erythropoietin</a:t>
            </a:r>
          </a:p>
          <a:p>
            <a:pPr lvl="1" eaLnBrk="1" hangingPunct="1">
              <a:lnSpc>
                <a:spcPct val="90000"/>
              </a:lnSpc>
            </a:pPr>
            <a:r>
              <a:rPr lang="en-US" altLang="en-US">
                <a:latin typeface="Arial" charset="0"/>
                <a:ea typeface="ＭＳ Ｐゴシック" charset="-128"/>
              </a:rPr>
              <a:t>Epogen® (Epoetin </a:t>
            </a:r>
            <a:r>
              <a:rPr lang="el-GR" altLang="en-US">
                <a:latin typeface="Arial" charset="0"/>
                <a:ea typeface="ＭＳ Ｐゴシック" charset="-128"/>
              </a:rPr>
              <a:t>α</a:t>
            </a:r>
            <a:r>
              <a:rPr lang="en-US" altLang="en-US">
                <a:latin typeface="Arial" charset="0"/>
                <a:ea typeface="ＭＳ Ｐゴシック" charset="-128"/>
              </a:rPr>
              <a:t>)(Amgen) – approved in 1989, 3x weekly, SQ/IV</a:t>
            </a:r>
          </a:p>
          <a:p>
            <a:pPr eaLnBrk="1" hangingPunct="1">
              <a:lnSpc>
                <a:spcPct val="90000"/>
              </a:lnSpc>
            </a:pPr>
            <a:r>
              <a:rPr lang="en-US" altLang="en-US">
                <a:latin typeface="Arial" charset="0"/>
                <a:ea typeface="ＭＳ Ｐゴシック" charset="-128"/>
              </a:rPr>
              <a:t>Developed hyperglycosylated analog</a:t>
            </a:r>
          </a:p>
          <a:p>
            <a:pPr lvl="1" eaLnBrk="1" hangingPunct="1">
              <a:lnSpc>
                <a:spcPct val="90000"/>
              </a:lnSpc>
            </a:pPr>
            <a:r>
              <a:rPr lang="en-US" altLang="en-US">
                <a:latin typeface="Arial" charset="0"/>
                <a:ea typeface="ＭＳ Ｐゴシック" charset="-128"/>
              </a:rPr>
              <a:t>2 additional N-linked oligosaccharide chains </a:t>
            </a:r>
          </a:p>
          <a:p>
            <a:pPr lvl="1" eaLnBrk="1" hangingPunct="1">
              <a:lnSpc>
                <a:spcPct val="90000"/>
              </a:lnSpc>
            </a:pPr>
            <a:r>
              <a:rPr lang="en-US" altLang="en-US">
                <a:latin typeface="Arial" charset="0"/>
                <a:ea typeface="ＭＳ Ｐゴシック" charset="-128"/>
              </a:rPr>
              <a:t>Aranesp® (darbepoetin </a:t>
            </a:r>
            <a:r>
              <a:rPr lang="el-GR" altLang="en-US">
                <a:latin typeface="Arial" charset="0"/>
                <a:ea typeface="ＭＳ Ｐゴシック" charset="-128"/>
              </a:rPr>
              <a:t>α</a:t>
            </a:r>
            <a:r>
              <a:rPr lang="en-US" altLang="en-US">
                <a:latin typeface="Arial" charset="0"/>
                <a:ea typeface="ＭＳ Ｐゴシック" charset="-128"/>
              </a:rPr>
              <a:t>)(Amgen) – approved in 2001, 1x weekly, SQ/IV</a:t>
            </a:r>
          </a:p>
          <a:p>
            <a:pPr eaLnBrk="1" hangingPunct="1">
              <a:lnSpc>
                <a:spcPct val="90000"/>
              </a:lnSpc>
            </a:pPr>
            <a:r>
              <a:rPr lang="en-US" altLang="en-US">
                <a:latin typeface="Arial" charset="0"/>
                <a:ea typeface="ＭＳ Ｐゴシック" charset="-128"/>
              </a:rPr>
              <a:t>Lower potency than Epogen®, longer serum half-life, pharmacologically active in rats and dogs</a:t>
            </a:r>
          </a:p>
          <a:p>
            <a:pPr eaLnBrk="1" hangingPunct="1">
              <a:lnSpc>
                <a:spcPct val="90000"/>
              </a:lnSpc>
            </a:pPr>
            <a:r>
              <a:rPr lang="en-US" altLang="en-US">
                <a:latin typeface="Arial" charset="0"/>
                <a:ea typeface="ＭＳ Ｐゴシック" charset="-128"/>
              </a:rPr>
              <a:t>Aranesp® is indicated for the treatment of anemia associated with chronic renal failure and in patients with non-myeloid malignancies where anemia is due to the effect of concomitantly administered chemotherapy</a:t>
            </a:r>
          </a:p>
          <a:p>
            <a:pPr eaLnBrk="1" hangingPunct="1">
              <a:lnSpc>
                <a:spcPct val="90000"/>
              </a:lnSpc>
            </a:pPr>
            <a:r>
              <a:rPr lang="en-US" altLang="en-US">
                <a:latin typeface="Arial" charset="0"/>
                <a:ea typeface="ＭＳ Ｐゴシック" charset="-128"/>
              </a:rPr>
              <a:t>Toxicologist Review, BLA 99-1492, http://www.fda.gov/cder/biologics/review/Toxicology_Aranesp_1015031.pdf</a:t>
            </a:r>
          </a:p>
          <a:p>
            <a:pPr eaLnBrk="1" hangingPunct="1">
              <a:lnSpc>
                <a:spcPct val="90000"/>
              </a:lnSpc>
            </a:pPr>
            <a:endParaRPr lang="en-US" altLang="en-US">
              <a:latin typeface="Arial" charset="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charset="0"/>
                <a:ea typeface="ＭＳ Ｐゴシック" charset="-128"/>
              </a:defRPr>
            </a:lvl1pPr>
            <a:lvl2pPr marL="742950" indent="-285750" defTabSz="911225">
              <a:defRPr>
                <a:solidFill>
                  <a:schemeClr val="tx1"/>
                </a:solidFill>
                <a:latin typeface="Arial" charset="0"/>
                <a:ea typeface="ＭＳ Ｐゴシック" charset="-128"/>
              </a:defRPr>
            </a:lvl2pPr>
            <a:lvl3pPr marL="1143000" indent="-228600" defTabSz="911225">
              <a:defRPr>
                <a:solidFill>
                  <a:schemeClr val="tx1"/>
                </a:solidFill>
                <a:latin typeface="Arial" charset="0"/>
                <a:ea typeface="ＭＳ Ｐゴシック" charset="-128"/>
              </a:defRPr>
            </a:lvl3pPr>
            <a:lvl4pPr marL="1600200" indent="-228600" defTabSz="911225">
              <a:defRPr>
                <a:solidFill>
                  <a:schemeClr val="tx1"/>
                </a:solidFill>
                <a:latin typeface="Arial" charset="0"/>
                <a:ea typeface="ＭＳ Ｐゴシック" charset="-128"/>
              </a:defRPr>
            </a:lvl4pPr>
            <a:lvl5pPr marL="2057400" indent="-228600" defTabSz="911225">
              <a:defRPr>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a:solidFill>
                  <a:schemeClr val="tx1"/>
                </a:solidFill>
                <a:latin typeface="Arial" charset="0"/>
                <a:ea typeface="ＭＳ Ｐゴシック" charset="-128"/>
              </a:defRPr>
            </a:lvl9pPr>
          </a:lstStyle>
          <a:p>
            <a:fld id="{197A5F77-BEDA-2C4F-A698-1C9D63075918}" type="slidenum">
              <a:rPr lang="en-US" altLang="en-US"/>
              <a:pPr/>
              <a:t>18</a:t>
            </a:fld>
            <a:endParaRPr lang="en-US" alt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Good Laboratory Practice (GLP): a set of principles that provides a framework within which laboratory studies are planned, performed, monitored, recorded, reported and archived. GLP helps assure regulatory authorities that the data submitted are a true reflection of the results obtained during the study and can therefore be relied upon when making risk/safety assessments.</a:t>
            </a:r>
          </a:p>
          <a:p>
            <a:pPr eaLnBrk="1" hangingPunct="1"/>
            <a:r>
              <a:rPr lang="en-US" altLang="en-US">
                <a:latin typeface="Arial" charset="0"/>
                <a:ea typeface="ＭＳ Ｐゴシック" charset="-128"/>
              </a:rPr>
              <a:t>Good Manufacturing Practices (GMP): A holistic approach of regulating the manufacturing and laboratory testing environment. Includes documentation of every step of the process, activities, and operations involved with drug  manufacture; qualification of all manufacturing and testing equipment; validation of operational methodologies and procedures (such as manufacturing, cleaning, and analytical testing) to demonstrate that they can perform their purported function(s); and validation of facilities that manufacture the product.</a:t>
            </a:r>
          </a:p>
          <a:p>
            <a:pPr eaLnBrk="1" hangingPunct="1"/>
            <a:endParaRPr lang="en-US" altLang="en-US">
              <a:latin typeface="Arial" charset="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charset="0"/>
                <a:ea typeface="ＭＳ Ｐゴシック" charset="-128"/>
              </a:defRPr>
            </a:lvl1pPr>
            <a:lvl2pPr marL="742950" indent="-285750" defTabSz="911225">
              <a:defRPr>
                <a:solidFill>
                  <a:schemeClr val="tx1"/>
                </a:solidFill>
                <a:latin typeface="Arial" charset="0"/>
                <a:ea typeface="ＭＳ Ｐゴシック" charset="-128"/>
              </a:defRPr>
            </a:lvl2pPr>
            <a:lvl3pPr marL="1143000" indent="-228600" defTabSz="911225">
              <a:defRPr>
                <a:solidFill>
                  <a:schemeClr val="tx1"/>
                </a:solidFill>
                <a:latin typeface="Arial" charset="0"/>
                <a:ea typeface="ＭＳ Ｐゴシック" charset="-128"/>
              </a:defRPr>
            </a:lvl3pPr>
            <a:lvl4pPr marL="1600200" indent="-228600" defTabSz="911225">
              <a:defRPr>
                <a:solidFill>
                  <a:schemeClr val="tx1"/>
                </a:solidFill>
                <a:latin typeface="Arial" charset="0"/>
                <a:ea typeface="ＭＳ Ｐゴシック" charset="-128"/>
              </a:defRPr>
            </a:lvl4pPr>
            <a:lvl5pPr marL="2057400" indent="-228600" defTabSz="911225">
              <a:defRPr>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a:solidFill>
                  <a:schemeClr val="tx1"/>
                </a:solidFill>
                <a:latin typeface="Arial" charset="0"/>
                <a:ea typeface="ＭＳ Ｐゴシック" charset="-128"/>
              </a:defRPr>
            </a:lvl9pPr>
          </a:lstStyle>
          <a:p>
            <a:fld id="{768DA926-AF7E-434A-87F6-7B1BA40C0DFC}" type="slidenum">
              <a:rPr lang="en-US" altLang="en-US"/>
              <a:pPr/>
              <a:t>19</a:t>
            </a:fld>
            <a:endParaRPr lang="en-US" alt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9 studies conducted from 93-97</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charset="0"/>
                <a:ea typeface="ＭＳ Ｐゴシック" charset="-128"/>
              </a:defRPr>
            </a:lvl1pPr>
            <a:lvl2pPr marL="742950" indent="-285750" defTabSz="911225">
              <a:defRPr>
                <a:solidFill>
                  <a:schemeClr val="tx1"/>
                </a:solidFill>
                <a:latin typeface="Arial" charset="0"/>
                <a:ea typeface="ＭＳ Ｐゴシック" charset="-128"/>
              </a:defRPr>
            </a:lvl2pPr>
            <a:lvl3pPr marL="1143000" indent="-228600" defTabSz="911225">
              <a:defRPr>
                <a:solidFill>
                  <a:schemeClr val="tx1"/>
                </a:solidFill>
                <a:latin typeface="Arial" charset="0"/>
                <a:ea typeface="ＭＳ Ｐゴシック" charset="-128"/>
              </a:defRPr>
            </a:lvl3pPr>
            <a:lvl4pPr marL="1600200" indent="-228600" defTabSz="911225">
              <a:defRPr>
                <a:solidFill>
                  <a:schemeClr val="tx1"/>
                </a:solidFill>
                <a:latin typeface="Arial" charset="0"/>
                <a:ea typeface="ＭＳ Ｐゴシック" charset="-128"/>
              </a:defRPr>
            </a:lvl4pPr>
            <a:lvl5pPr marL="2057400" indent="-228600" defTabSz="911225">
              <a:defRPr>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a:solidFill>
                  <a:schemeClr val="tx1"/>
                </a:solidFill>
                <a:latin typeface="Arial" charset="0"/>
                <a:ea typeface="ＭＳ Ｐゴシック" charset="-128"/>
              </a:defRPr>
            </a:lvl9pPr>
          </a:lstStyle>
          <a:p>
            <a:fld id="{DA460E67-184C-284F-BBA6-A0F4F269FF75}" type="slidenum">
              <a:rPr lang="en-US" altLang="en-US"/>
              <a:pPr/>
              <a:t>5</a:t>
            </a:fld>
            <a:endParaRPr lang="en-US" alt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For monoclonal antibodies, cross reactivity studies are performed to address immunological properties of molecule, such as antigenic specificity, complement binding, unintentional reactivity and/or cytotoxicity toward human tissue other than the intended target</a:t>
            </a:r>
          </a:p>
          <a:p>
            <a:pPr eaLnBrk="1" hangingPunct="1"/>
            <a:endParaRPr lang="en-US" altLang="en-US">
              <a:latin typeface="Arial"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charset="0"/>
                <a:ea typeface="ＭＳ Ｐゴシック" charset="-128"/>
              </a:defRPr>
            </a:lvl1pPr>
            <a:lvl2pPr marL="742950" indent="-285750" defTabSz="911225">
              <a:defRPr>
                <a:solidFill>
                  <a:schemeClr val="tx1"/>
                </a:solidFill>
                <a:latin typeface="Arial" charset="0"/>
                <a:ea typeface="ＭＳ Ｐゴシック" charset="-128"/>
              </a:defRPr>
            </a:lvl2pPr>
            <a:lvl3pPr marL="1143000" indent="-228600" defTabSz="911225">
              <a:defRPr>
                <a:solidFill>
                  <a:schemeClr val="tx1"/>
                </a:solidFill>
                <a:latin typeface="Arial" charset="0"/>
                <a:ea typeface="ＭＳ Ｐゴシック" charset="-128"/>
              </a:defRPr>
            </a:lvl3pPr>
            <a:lvl4pPr marL="1600200" indent="-228600" defTabSz="911225">
              <a:defRPr>
                <a:solidFill>
                  <a:schemeClr val="tx1"/>
                </a:solidFill>
                <a:latin typeface="Arial" charset="0"/>
                <a:ea typeface="ＭＳ Ｐゴシック" charset="-128"/>
              </a:defRPr>
            </a:lvl4pPr>
            <a:lvl5pPr marL="2057400" indent="-228600" defTabSz="911225">
              <a:defRPr>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a:solidFill>
                  <a:schemeClr val="tx1"/>
                </a:solidFill>
                <a:latin typeface="Arial" charset="0"/>
                <a:ea typeface="ＭＳ Ｐゴシック" charset="-128"/>
              </a:defRPr>
            </a:lvl9pPr>
          </a:lstStyle>
          <a:p>
            <a:fld id="{050F1C4A-1284-0741-A633-C5859FE7B01C}" type="slidenum">
              <a:rPr lang="en-US" altLang="en-US"/>
              <a:pPr/>
              <a:t>6</a:t>
            </a:fld>
            <a:endParaRPr lang="en-US" alt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u="sng">
                <a:latin typeface="Arial" charset="0"/>
                <a:ea typeface="ＭＳ Ｐゴシック" charset="-128"/>
              </a:rPr>
              <a:t>Definition</a:t>
            </a:r>
            <a:r>
              <a:rPr lang="en-US" altLang="en-US">
                <a:latin typeface="Arial" charset="0"/>
                <a:ea typeface="ＭＳ Ｐゴシック" charset="-128"/>
              </a:rPr>
              <a:t>: a species in which the test material is pharmacologically active due to the expression of the receptor or an epitope</a:t>
            </a:r>
          </a:p>
          <a:p>
            <a:pPr eaLnBrk="1" hangingPunct="1"/>
            <a:r>
              <a:rPr lang="en-US" altLang="en-US">
                <a:latin typeface="Arial" charset="0"/>
                <a:ea typeface="ＭＳ Ｐゴシック" charset="-128"/>
              </a:rPr>
              <a:t>Variety of techniques used</a:t>
            </a:r>
          </a:p>
          <a:p>
            <a:pPr lvl="1" eaLnBrk="1" hangingPunct="1"/>
            <a:r>
              <a:rPr lang="en-US" altLang="en-US">
                <a:latin typeface="Arial" charset="0"/>
                <a:ea typeface="ＭＳ Ｐゴシック" charset="-128"/>
              </a:rPr>
              <a:t>Immunochemical or functional</a:t>
            </a:r>
          </a:p>
          <a:p>
            <a:pPr lvl="1" eaLnBrk="1" hangingPunct="1"/>
            <a:r>
              <a:rPr lang="en-US" altLang="en-US">
                <a:latin typeface="Arial" charset="0"/>
                <a:ea typeface="ＭＳ Ｐゴシック" charset="-128"/>
              </a:rPr>
              <a:t>Homology using literature</a:t>
            </a:r>
          </a:p>
          <a:p>
            <a:pPr eaLnBrk="1" hangingPunct="1"/>
            <a:r>
              <a:rPr lang="en-US" altLang="en-US">
                <a:latin typeface="Arial" charset="0"/>
                <a:ea typeface="ＭＳ Ｐゴシック" charset="-128"/>
              </a:rPr>
              <a:t>For monoclonal antibodies, demonstrate similar tissue cross-reactivity to human tissues </a:t>
            </a:r>
          </a:p>
          <a:p>
            <a:pPr eaLnBrk="1" hangingPunct="1"/>
            <a:r>
              <a:rPr lang="en-US" altLang="en-US">
                <a:latin typeface="Arial" charset="0"/>
                <a:ea typeface="ＭＳ Ｐゴシック" charset="-128"/>
              </a:rPr>
              <a:t>Normally 2 relevant species are required</a:t>
            </a:r>
          </a:p>
          <a:p>
            <a:pPr lvl="1" eaLnBrk="1" hangingPunct="1"/>
            <a:r>
              <a:rPr lang="en-US" altLang="en-US">
                <a:latin typeface="Arial" charset="0"/>
                <a:ea typeface="ＭＳ Ｐゴシック" charset="-128"/>
              </a:rPr>
              <a:t>Rodent and non-rodent</a:t>
            </a:r>
          </a:p>
          <a:p>
            <a:pPr lvl="2" eaLnBrk="1" hangingPunct="1"/>
            <a:r>
              <a:rPr lang="en-US" altLang="en-US">
                <a:latin typeface="Arial" charset="0"/>
                <a:ea typeface="ＭＳ Ｐゴシック" charset="-128"/>
              </a:rPr>
              <a:t>Rodent: mice, rats</a:t>
            </a:r>
          </a:p>
          <a:p>
            <a:pPr lvl="2" eaLnBrk="1" hangingPunct="1"/>
            <a:r>
              <a:rPr lang="en-US" altLang="en-US">
                <a:latin typeface="Arial" charset="0"/>
                <a:ea typeface="ＭＳ Ｐゴシック" charset="-128"/>
              </a:rPr>
              <a:t>Non-rodent: dogs, monkeys, rabbits</a:t>
            </a:r>
          </a:p>
          <a:p>
            <a:pPr lvl="1" eaLnBrk="1" hangingPunct="1"/>
            <a:r>
              <a:rPr lang="en-US" altLang="en-US">
                <a:latin typeface="Arial" charset="0"/>
                <a:ea typeface="ＭＳ Ｐゴシック" charset="-128"/>
              </a:rPr>
              <a:t>In certain cases, only one relevant species may be available </a:t>
            </a:r>
          </a:p>
          <a:p>
            <a:pPr lvl="1" eaLnBrk="1" hangingPunct="1"/>
            <a:r>
              <a:rPr lang="en-US" altLang="en-US">
                <a:latin typeface="Arial" charset="0"/>
                <a:ea typeface="ＭＳ Ｐゴシック" charset="-128"/>
              </a:rPr>
              <a:t>In long term studies, if 2 species should similar short term toxicity, only 1 species may be necessary </a:t>
            </a:r>
          </a:p>
          <a:p>
            <a:pPr eaLnBrk="1" hangingPunct="1"/>
            <a:endParaRPr lang="en-US" altLang="en-US">
              <a:latin typeface="Arial" charset="0"/>
              <a:ea typeface="ＭＳ Ｐゴシック" charset="-128"/>
            </a:endParaRPr>
          </a:p>
          <a:p>
            <a:pPr eaLnBrk="1" hangingPunct="1"/>
            <a:endParaRPr lang="en-US" altLang="en-US">
              <a:latin typeface="Arial" charset="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charset="0"/>
                <a:ea typeface="ＭＳ Ｐゴシック" charset="-128"/>
              </a:defRPr>
            </a:lvl1pPr>
            <a:lvl2pPr marL="742950" indent="-285750" defTabSz="911225">
              <a:defRPr>
                <a:solidFill>
                  <a:schemeClr val="tx1"/>
                </a:solidFill>
                <a:latin typeface="Arial" charset="0"/>
                <a:ea typeface="ＭＳ Ｐゴシック" charset="-128"/>
              </a:defRPr>
            </a:lvl2pPr>
            <a:lvl3pPr marL="1143000" indent="-228600" defTabSz="911225">
              <a:defRPr>
                <a:solidFill>
                  <a:schemeClr val="tx1"/>
                </a:solidFill>
                <a:latin typeface="Arial" charset="0"/>
                <a:ea typeface="ＭＳ Ｐゴシック" charset="-128"/>
              </a:defRPr>
            </a:lvl3pPr>
            <a:lvl4pPr marL="1600200" indent="-228600" defTabSz="911225">
              <a:defRPr>
                <a:solidFill>
                  <a:schemeClr val="tx1"/>
                </a:solidFill>
                <a:latin typeface="Arial" charset="0"/>
                <a:ea typeface="ＭＳ Ｐゴシック" charset="-128"/>
              </a:defRPr>
            </a:lvl4pPr>
            <a:lvl5pPr marL="2057400" indent="-228600" defTabSz="911225">
              <a:defRPr>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a:solidFill>
                  <a:schemeClr val="tx1"/>
                </a:solidFill>
                <a:latin typeface="Arial" charset="0"/>
                <a:ea typeface="ＭＳ Ｐゴシック" charset="-128"/>
              </a:defRPr>
            </a:lvl9pPr>
          </a:lstStyle>
          <a:p>
            <a:fld id="{11EBC261-139C-BF47-BBE9-FAD242356429}" type="slidenum">
              <a:rPr lang="en-US" altLang="en-US"/>
              <a:pPr/>
              <a:t>7</a:t>
            </a:fld>
            <a:endParaRPr lang="en-US" alt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Provide exposure data </a:t>
            </a:r>
          </a:p>
          <a:p>
            <a:pPr lvl="1" eaLnBrk="1" hangingPunct="1"/>
            <a:r>
              <a:rPr lang="en-US" altLang="en-US">
                <a:latin typeface="Arial" charset="0"/>
                <a:ea typeface="ＭＳ Ｐゴシック" charset="-128"/>
              </a:rPr>
              <a:t>Absorption, Distribution, Metabolism and Excretion (ADME)</a:t>
            </a:r>
          </a:p>
          <a:p>
            <a:pPr lvl="2" eaLnBrk="1" hangingPunct="1"/>
            <a:r>
              <a:rPr lang="en-US" altLang="en-US">
                <a:latin typeface="Arial" charset="0"/>
                <a:ea typeface="ＭＳ Ｐゴシック" charset="-128"/>
              </a:rPr>
              <a:t>For large molecules, metabolic pathways are understood (degrade into small peptides and individual amino acids)</a:t>
            </a:r>
          </a:p>
          <a:p>
            <a:pPr eaLnBrk="1" hangingPunct="1"/>
            <a:r>
              <a:rPr lang="en-US" altLang="en-US">
                <a:latin typeface="Arial" charset="0"/>
                <a:ea typeface="ＭＳ Ｐゴシック" charset="-128"/>
              </a:rPr>
              <a:t>Toxicokinetics: the relationship between the systemic exposure of a compound and its toxicity </a:t>
            </a:r>
          </a:p>
          <a:p>
            <a:pPr eaLnBrk="1" hangingPunct="1"/>
            <a:r>
              <a:rPr lang="en-US" altLang="en-US">
                <a:latin typeface="Arial" charset="0"/>
                <a:ea typeface="ＭＳ Ｐゴシック" charset="-128"/>
              </a:rPr>
              <a:t>Assists the interspecies comparison of toxicity and extrapolation to humans</a:t>
            </a:r>
          </a:p>
          <a:p>
            <a:pPr eaLnBrk="1" hangingPunct="1"/>
            <a:r>
              <a:rPr lang="en-US" altLang="en-US">
                <a:latin typeface="Arial" charset="0"/>
                <a:ea typeface="ＭＳ Ｐゴシック" charset="-128"/>
              </a:rPr>
              <a:t>Can contribute to optimal dose escalation in early clinical studies</a:t>
            </a:r>
          </a:p>
          <a:p>
            <a:pPr eaLnBrk="1" hangingPunct="1"/>
            <a:r>
              <a:rPr lang="en-US" altLang="en-US">
                <a:latin typeface="Arial" charset="0"/>
                <a:ea typeface="ＭＳ Ｐゴシック" charset="-128"/>
              </a:rPr>
              <a:t>May suggest modifications in the intended dose, route or schedule for the clinical trial</a:t>
            </a:r>
          </a:p>
          <a:p>
            <a:pPr eaLnBrk="1" hangingPunct="1"/>
            <a:r>
              <a:rPr lang="en-US" altLang="en-US">
                <a:latin typeface="Arial" charset="0"/>
                <a:ea typeface="ＭＳ Ｐゴシック" charset="-128"/>
              </a:rPr>
              <a:t>Strongly encouraged and is considered to be routine and expected in all toxicology studies</a:t>
            </a:r>
          </a:p>
          <a:p>
            <a:pPr eaLnBrk="1" hangingPunct="1"/>
            <a:endParaRPr lang="en-US" altLang="en-US">
              <a:latin typeface="Arial" charset="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charset="0"/>
                <a:ea typeface="ＭＳ Ｐゴシック" charset="-128"/>
              </a:defRPr>
            </a:lvl1pPr>
            <a:lvl2pPr marL="742950" indent="-285750" defTabSz="911225">
              <a:defRPr>
                <a:solidFill>
                  <a:schemeClr val="tx1"/>
                </a:solidFill>
                <a:latin typeface="Arial" charset="0"/>
                <a:ea typeface="ＭＳ Ｐゴシック" charset="-128"/>
              </a:defRPr>
            </a:lvl2pPr>
            <a:lvl3pPr marL="1143000" indent="-228600" defTabSz="911225">
              <a:defRPr>
                <a:solidFill>
                  <a:schemeClr val="tx1"/>
                </a:solidFill>
                <a:latin typeface="Arial" charset="0"/>
                <a:ea typeface="ＭＳ Ｐゴシック" charset="-128"/>
              </a:defRPr>
            </a:lvl3pPr>
            <a:lvl4pPr marL="1600200" indent="-228600" defTabSz="911225">
              <a:defRPr>
                <a:solidFill>
                  <a:schemeClr val="tx1"/>
                </a:solidFill>
                <a:latin typeface="Arial" charset="0"/>
                <a:ea typeface="ＭＳ Ｐゴシック" charset="-128"/>
              </a:defRPr>
            </a:lvl4pPr>
            <a:lvl5pPr marL="2057400" indent="-228600" defTabSz="911225">
              <a:defRPr>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a:solidFill>
                  <a:schemeClr val="tx1"/>
                </a:solidFill>
                <a:latin typeface="Arial" charset="0"/>
                <a:ea typeface="ＭＳ Ｐゴシック" charset="-128"/>
              </a:defRPr>
            </a:lvl9pPr>
          </a:lstStyle>
          <a:p>
            <a:fld id="{462E073D-0AB2-9E46-99BF-FF1AE8A85891}" type="slidenum">
              <a:rPr lang="en-US" altLang="en-US"/>
              <a:pPr/>
              <a:t>8</a:t>
            </a:fld>
            <a:endParaRPr lang="en-US" alt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Estimate the safe starting dose for clinical studies</a:t>
            </a:r>
          </a:p>
          <a:p>
            <a:pPr eaLnBrk="1" hangingPunct="1"/>
            <a:r>
              <a:rPr lang="en-US" altLang="en-US">
                <a:latin typeface="Arial" charset="0"/>
                <a:ea typeface="ＭＳ Ｐゴシック" charset="-128"/>
              </a:rPr>
              <a:t>Assess relationship to exposure/estimate the dose escalation scheme</a:t>
            </a:r>
          </a:p>
          <a:p>
            <a:pPr eaLnBrk="1" hangingPunct="1"/>
            <a:r>
              <a:rPr lang="en-US" altLang="en-US">
                <a:latin typeface="Arial" charset="0"/>
                <a:ea typeface="ＭＳ Ｐゴシック" charset="-128"/>
              </a:rPr>
              <a:t>Assess toxic effects with respect to target organs allowing for the monitoring of toxicity in clinical studies</a:t>
            </a:r>
          </a:p>
          <a:p>
            <a:pPr eaLnBrk="1" hangingPunct="1"/>
            <a:r>
              <a:rPr lang="en-US" altLang="en-US">
                <a:latin typeface="Arial" charset="0"/>
                <a:ea typeface="ＭＳ Ｐゴシック" charset="-128"/>
              </a:rPr>
              <a:t>Study varying dose schedules</a:t>
            </a:r>
          </a:p>
          <a:p>
            <a:pPr eaLnBrk="1" hangingPunct="1"/>
            <a:r>
              <a:rPr lang="en-US" altLang="en-US">
                <a:latin typeface="Arial" charset="0"/>
                <a:ea typeface="ＭＳ Ｐゴシック" charset="-128"/>
              </a:rPr>
              <a:t>Assess reversibility of drug effect</a:t>
            </a:r>
          </a:p>
          <a:p>
            <a:pPr eaLnBrk="1" hangingPunct="1"/>
            <a:r>
              <a:rPr lang="en-US" altLang="en-US">
                <a:latin typeface="Arial" charset="0"/>
                <a:ea typeface="ＭＳ Ｐゴシック" charset="-128"/>
              </a:rPr>
              <a:t>Assess hazards that cannot be evaluated in human trials</a:t>
            </a:r>
          </a:p>
          <a:p>
            <a:pPr lvl="1" eaLnBrk="1" hangingPunct="1"/>
            <a:r>
              <a:rPr lang="en-US" altLang="en-US">
                <a:latin typeface="Arial" charset="0"/>
                <a:ea typeface="ＭＳ Ｐゴシック" charset="-128"/>
              </a:rPr>
              <a:t>Histopathology, teratogenicity, carcinogenicity</a:t>
            </a:r>
          </a:p>
          <a:p>
            <a:pPr eaLnBrk="1" hangingPunct="1"/>
            <a:r>
              <a:rPr lang="en-US" altLang="en-US">
                <a:latin typeface="Arial" charset="0"/>
                <a:ea typeface="ＭＳ Ｐゴシック" charset="-128"/>
              </a:rPr>
              <a:t>Designed to simulate clinical situation (schedule and route of administration)</a:t>
            </a:r>
          </a:p>
          <a:p>
            <a:pPr eaLnBrk="1" hangingPunct="1"/>
            <a:r>
              <a:rPr lang="en-US" altLang="en-US">
                <a:latin typeface="Arial" charset="0"/>
                <a:ea typeface="ＭＳ Ｐゴシック" charset="-128"/>
              </a:rPr>
              <a:t>High dose should be based on </a:t>
            </a:r>
          </a:p>
          <a:p>
            <a:pPr lvl="1" eaLnBrk="1" hangingPunct="1"/>
            <a:r>
              <a:rPr lang="en-US" altLang="en-US">
                <a:latin typeface="Arial" charset="0"/>
                <a:ea typeface="ＭＳ Ｐゴシック" charset="-128"/>
              </a:rPr>
              <a:t>Maximum Tolerated Dose, Dose Limiting Toxicity</a:t>
            </a:r>
          </a:p>
          <a:p>
            <a:pPr lvl="1" eaLnBrk="1" hangingPunct="1"/>
            <a:r>
              <a:rPr lang="en-US" altLang="en-US">
                <a:latin typeface="Arial" charset="0"/>
                <a:ea typeface="ＭＳ Ｐゴシック" charset="-128"/>
              </a:rPr>
              <a:t>If no observed toxicity, based on the Maximum Feasible Dose</a:t>
            </a:r>
          </a:p>
          <a:p>
            <a:pPr eaLnBrk="1" hangingPunct="1"/>
            <a:r>
              <a:rPr lang="en-US" altLang="en-US">
                <a:latin typeface="Arial" charset="0"/>
                <a:ea typeface="ＭＳ Ｐゴシック" charset="-128"/>
              </a:rPr>
              <a:t>Low dose should be based on No Observed Adverse Effect Level (NOAEL) </a:t>
            </a:r>
          </a:p>
          <a:p>
            <a:pPr eaLnBrk="1" hangingPunct="1"/>
            <a:endParaRPr lang="en-US" altLang="en-US">
              <a:latin typeface="Arial" charset="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charset="0"/>
                <a:ea typeface="ＭＳ Ｐゴシック" charset="-128"/>
              </a:defRPr>
            </a:lvl1pPr>
            <a:lvl2pPr marL="742950" indent="-285750" defTabSz="911225">
              <a:defRPr>
                <a:solidFill>
                  <a:schemeClr val="tx1"/>
                </a:solidFill>
                <a:latin typeface="Arial" charset="0"/>
                <a:ea typeface="ＭＳ Ｐゴシック" charset="-128"/>
              </a:defRPr>
            </a:lvl2pPr>
            <a:lvl3pPr marL="1143000" indent="-228600" defTabSz="911225">
              <a:defRPr>
                <a:solidFill>
                  <a:schemeClr val="tx1"/>
                </a:solidFill>
                <a:latin typeface="Arial" charset="0"/>
                <a:ea typeface="ＭＳ Ｐゴシック" charset="-128"/>
              </a:defRPr>
            </a:lvl3pPr>
            <a:lvl4pPr marL="1600200" indent="-228600" defTabSz="911225">
              <a:defRPr>
                <a:solidFill>
                  <a:schemeClr val="tx1"/>
                </a:solidFill>
                <a:latin typeface="Arial" charset="0"/>
                <a:ea typeface="ＭＳ Ｐゴシック" charset="-128"/>
              </a:defRPr>
            </a:lvl4pPr>
            <a:lvl5pPr marL="2057400" indent="-228600" defTabSz="911225">
              <a:defRPr>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a:solidFill>
                  <a:schemeClr val="tx1"/>
                </a:solidFill>
                <a:latin typeface="Arial" charset="0"/>
                <a:ea typeface="ＭＳ Ｐゴシック" charset="-128"/>
              </a:defRPr>
            </a:lvl9pPr>
          </a:lstStyle>
          <a:p>
            <a:fld id="{7478B96C-24D1-0D40-9155-0AB61A379FBD}" type="slidenum">
              <a:rPr lang="en-US" altLang="en-US"/>
              <a:pPr/>
              <a:t>9</a:t>
            </a:fld>
            <a:endParaRPr lang="en-US" alt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a:latin typeface="Arial" charset="0"/>
                <a:ea typeface="ＭＳ Ｐゴシック" charset="-128"/>
              </a:rPr>
              <a:t>Single dose studies</a:t>
            </a:r>
          </a:p>
          <a:p>
            <a:pPr lvl="1" eaLnBrk="1" hangingPunct="1"/>
            <a:r>
              <a:rPr lang="en-US" altLang="en-US" sz="1000">
                <a:latin typeface="Arial" charset="0"/>
                <a:ea typeface="ＭＳ Ｐゴシック" charset="-128"/>
              </a:rPr>
              <a:t>Describe relationship of dose to systemic or local toxicity </a:t>
            </a:r>
          </a:p>
          <a:p>
            <a:pPr lvl="1" eaLnBrk="1" hangingPunct="1"/>
            <a:r>
              <a:rPr lang="en-US" altLang="en-US" sz="1000">
                <a:latin typeface="Arial" charset="0"/>
                <a:ea typeface="ＭＳ Ｐゴシック" charset="-128"/>
              </a:rPr>
              <a:t>Used to select doses for repeat dose toxicology studies</a:t>
            </a:r>
          </a:p>
          <a:p>
            <a:pPr lvl="1" eaLnBrk="1" hangingPunct="1"/>
            <a:r>
              <a:rPr lang="en-US" altLang="en-US" sz="1000">
                <a:latin typeface="Arial" charset="0"/>
                <a:ea typeface="ＭＳ Ｐゴシック" charset="-128"/>
              </a:rPr>
              <a:t>2 routes of administration recommended – 1 route is IV</a:t>
            </a:r>
          </a:p>
          <a:p>
            <a:pPr eaLnBrk="1" hangingPunct="1"/>
            <a:r>
              <a:rPr lang="en-US" altLang="en-US" sz="1000">
                <a:latin typeface="Arial" charset="0"/>
                <a:ea typeface="ＭＳ Ｐゴシック" charset="-128"/>
              </a:rPr>
              <a:t>Repeat dose studies</a:t>
            </a:r>
          </a:p>
          <a:p>
            <a:pPr lvl="1" eaLnBrk="1" hangingPunct="1"/>
            <a:r>
              <a:rPr lang="en-US" altLang="en-US" sz="1000">
                <a:latin typeface="Arial" charset="0"/>
                <a:ea typeface="ＭＳ Ｐゴシック" charset="-128"/>
              </a:rPr>
              <a:t>Duration depends should be equal to or exceed duration of the human clinical trial</a:t>
            </a:r>
          </a:p>
          <a:p>
            <a:pPr lvl="2" eaLnBrk="1" hangingPunct="1"/>
            <a:r>
              <a:rPr lang="en-US" altLang="en-US" sz="1000">
                <a:latin typeface="Arial" charset="0"/>
                <a:ea typeface="ＭＳ Ｐゴシック" charset="-128"/>
              </a:rPr>
              <a:t>For a clinical trial up to 1 month, 1 month data in 2 species is required</a:t>
            </a:r>
          </a:p>
          <a:p>
            <a:pPr lvl="2" eaLnBrk="1" hangingPunct="1"/>
            <a:r>
              <a:rPr lang="en-US" altLang="en-US" sz="1000">
                <a:latin typeface="Arial" charset="0"/>
                <a:ea typeface="ＭＳ Ｐゴシック" charset="-128"/>
              </a:rPr>
              <a:t>For a clinical trial &gt; 6 months, 6 months in rodent and 9 month in non-rodent species</a:t>
            </a:r>
          </a:p>
          <a:p>
            <a:pPr lvl="1" eaLnBrk="1" hangingPunct="1"/>
            <a:r>
              <a:rPr lang="en-US" altLang="en-US" sz="1000">
                <a:latin typeface="Arial" charset="0"/>
                <a:ea typeface="ＭＳ Ｐゴシック" charset="-128"/>
              </a:rPr>
              <a:t>Recovery period included to determine reversal or worsening of effects or delayed toxic effects</a:t>
            </a:r>
          </a:p>
          <a:p>
            <a:pPr lvl="1" eaLnBrk="1" hangingPunct="1"/>
            <a:r>
              <a:rPr lang="en-US" altLang="en-US" sz="1000">
                <a:latin typeface="Arial" charset="0"/>
                <a:ea typeface="ＭＳ Ｐゴシック" charset="-128"/>
              </a:rPr>
              <a:t>Immunogenicity should be monitored</a:t>
            </a:r>
          </a:p>
          <a:p>
            <a:pPr lvl="2" eaLnBrk="1" hangingPunct="1"/>
            <a:r>
              <a:rPr lang="en-US" altLang="en-US" sz="1000">
                <a:latin typeface="Arial" charset="0"/>
                <a:ea typeface="ＭＳ Ｐゴシック" charset="-128"/>
              </a:rPr>
              <a:t>Effects on PK/PD, adverse events, complement activation, new toxic effects</a:t>
            </a:r>
          </a:p>
          <a:p>
            <a:pPr lvl="2" eaLnBrk="1" hangingPunct="1"/>
            <a:r>
              <a:rPr lang="en-US" altLang="en-US" sz="1000">
                <a:latin typeface="Arial" charset="0"/>
                <a:ea typeface="ＭＳ Ｐゴシック" charset="-128"/>
              </a:rPr>
              <a:t>Response is variable as is in humans and is not predictive of human response</a:t>
            </a:r>
          </a:p>
          <a:p>
            <a:pPr lvl="2" eaLnBrk="1" hangingPunct="1"/>
            <a:r>
              <a:rPr lang="en-US" altLang="en-US" sz="1000">
                <a:latin typeface="Arial" charset="0"/>
                <a:ea typeface="ＭＳ Ｐゴシック" charset="-128"/>
              </a:rPr>
              <a:t>May be difficult as immunogenic response may confound study results</a:t>
            </a:r>
          </a:p>
          <a:p>
            <a:pPr lvl="2" eaLnBrk="1" hangingPunct="1"/>
            <a:r>
              <a:rPr lang="en-US" altLang="en-US" sz="1000">
                <a:latin typeface="Arial" charset="0"/>
                <a:ea typeface="ＭＳ Ｐゴシック" charset="-128"/>
              </a:rPr>
              <a:t>Guinea pig anaphylactic studies are not performed for protein products as are usually positive and not reflective of human reponse</a:t>
            </a:r>
          </a:p>
          <a:p>
            <a:pPr eaLnBrk="1" hangingPunct="1"/>
            <a:endParaRPr lang="en-US" altLang="en-US" sz="1000">
              <a:latin typeface="Arial" charset="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charset="0"/>
                <a:ea typeface="ＭＳ Ｐゴシック" charset="-128"/>
              </a:defRPr>
            </a:lvl1pPr>
            <a:lvl2pPr marL="742950" indent="-285750" defTabSz="911225">
              <a:defRPr>
                <a:solidFill>
                  <a:schemeClr val="tx1"/>
                </a:solidFill>
                <a:latin typeface="Arial" charset="0"/>
                <a:ea typeface="ＭＳ Ｐゴシック" charset="-128"/>
              </a:defRPr>
            </a:lvl2pPr>
            <a:lvl3pPr marL="1143000" indent="-228600" defTabSz="911225">
              <a:defRPr>
                <a:solidFill>
                  <a:schemeClr val="tx1"/>
                </a:solidFill>
                <a:latin typeface="Arial" charset="0"/>
                <a:ea typeface="ＭＳ Ｐゴシック" charset="-128"/>
              </a:defRPr>
            </a:lvl3pPr>
            <a:lvl4pPr marL="1600200" indent="-228600" defTabSz="911225">
              <a:defRPr>
                <a:solidFill>
                  <a:schemeClr val="tx1"/>
                </a:solidFill>
                <a:latin typeface="Arial" charset="0"/>
                <a:ea typeface="ＭＳ Ｐゴシック" charset="-128"/>
              </a:defRPr>
            </a:lvl4pPr>
            <a:lvl5pPr marL="2057400" indent="-228600" defTabSz="911225">
              <a:defRPr>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a:solidFill>
                  <a:schemeClr val="tx1"/>
                </a:solidFill>
                <a:latin typeface="Arial" charset="0"/>
                <a:ea typeface="ＭＳ Ｐゴシック" charset="-128"/>
              </a:defRPr>
            </a:lvl9pPr>
          </a:lstStyle>
          <a:p>
            <a:fld id="{EBA6E594-9EDD-674C-A4F5-6039BEA19B16}" type="slidenum">
              <a:rPr lang="en-US" altLang="en-US"/>
              <a:pPr/>
              <a:t>11</a:t>
            </a:fld>
            <a:endParaRPr lang="en-US" alt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Investigate potential for physiologic effects that may not be detected in standard toxicology studies</a:t>
            </a:r>
          </a:p>
          <a:p>
            <a:pPr lvl="1" eaLnBrk="1" hangingPunct="1"/>
            <a:r>
              <a:rPr lang="en-US" altLang="en-US">
                <a:latin typeface="Arial" charset="0"/>
                <a:ea typeface="ＭＳ Ｐゴシック" charset="-128"/>
              </a:rPr>
              <a:t>Includes an evaluation of the central nervous, cardiovascular, renal, and respiratory  systems</a:t>
            </a:r>
          </a:p>
          <a:p>
            <a:pPr eaLnBrk="1" hangingPunct="1"/>
            <a:r>
              <a:rPr lang="en-US" altLang="en-US">
                <a:latin typeface="Arial" charset="0"/>
                <a:ea typeface="ＭＳ Ｐゴシック" charset="-128"/>
              </a:rPr>
              <a:t>Measures can usually be incorporated into general toxicology studies or as separate studies</a:t>
            </a:r>
          </a:p>
          <a:p>
            <a:pPr eaLnBrk="1" hangingPunct="1"/>
            <a:endParaRPr lang="en-US" altLang="en-US">
              <a:latin typeface="Arial" charset="0"/>
              <a:ea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charset="0"/>
                <a:ea typeface="ＭＳ Ｐゴシック" charset="-128"/>
              </a:defRPr>
            </a:lvl1pPr>
            <a:lvl2pPr marL="742950" indent="-285750" defTabSz="911225">
              <a:defRPr>
                <a:solidFill>
                  <a:schemeClr val="tx1"/>
                </a:solidFill>
                <a:latin typeface="Arial" charset="0"/>
                <a:ea typeface="ＭＳ Ｐゴシック" charset="-128"/>
              </a:defRPr>
            </a:lvl2pPr>
            <a:lvl3pPr marL="1143000" indent="-228600" defTabSz="911225">
              <a:defRPr>
                <a:solidFill>
                  <a:schemeClr val="tx1"/>
                </a:solidFill>
                <a:latin typeface="Arial" charset="0"/>
                <a:ea typeface="ＭＳ Ｐゴシック" charset="-128"/>
              </a:defRPr>
            </a:lvl3pPr>
            <a:lvl4pPr marL="1600200" indent="-228600" defTabSz="911225">
              <a:defRPr>
                <a:solidFill>
                  <a:schemeClr val="tx1"/>
                </a:solidFill>
                <a:latin typeface="Arial" charset="0"/>
                <a:ea typeface="ＭＳ Ｐゴシック" charset="-128"/>
              </a:defRPr>
            </a:lvl4pPr>
            <a:lvl5pPr marL="2057400" indent="-228600" defTabSz="911225">
              <a:defRPr>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a:solidFill>
                  <a:schemeClr val="tx1"/>
                </a:solidFill>
                <a:latin typeface="Arial" charset="0"/>
                <a:ea typeface="ＭＳ Ｐゴシック" charset="-128"/>
              </a:defRPr>
            </a:lvl9pPr>
          </a:lstStyle>
          <a:p>
            <a:fld id="{2F1080AB-4DD1-DE44-BE6B-3175CBEE7DDF}" type="slidenum">
              <a:rPr lang="en-US" altLang="en-US"/>
              <a:pPr/>
              <a:t>12</a:t>
            </a:fld>
            <a:endParaRPr lang="en-US" alt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Evaluation of mutations and chromosomal damage</a:t>
            </a:r>
          </a:p>
          <a:p>
            <a:pPr eaLnBrk="1" hangingPunct="1"/>
            <a:r>
              <a:rPr lang="en-US" altLang="en-US">
                <a:latin typeface="Arial" charset="0"/>
                <a:ea typeface="ＭＳ Ｐゴシック" charset="-128"/>
              </a:rPr>
              <a:t>Prior to first exposure in humans</a:t>
            </a:r>
          </a:p>
          <a:p>
            <a:pPr eaLnBrk="1" hangingPunct="1"/>
            <a:r>
              <a:rPr lang="en-US" altLang="en-US">
                <a:latin typeface="Arial" charset="0"/>
                <a:ea typeface="ＭＳ Ｐゴシック" charset="-128"/>
              </a:rPr>
              <a:t>Standard battery of tests</a:t>
            </a:r>
          </a:p>
          <a:p>
            <a:pPr lvl="1" eaLnBrk="1" hangingPunct="1"/>
            <a:r>
              <a:rPr lang="en-US" altLang="en-US">
                <a:latin typeface="Arial" charset="0"/>
                <a:ea typeface="ＭＳ Ｐゴシック" charset="-128"/>
              </a:rPr>
              <a:t>An assay in bacteria to detect mutations in a target gene</a:t>
            </a:r>
          </a:p>
          <a:p>
            <a:pPr lvl="2" eaLnBrk="1" hangingPunct="1"/>
            <a:r>
              <a:rPr lang="en-US" altLang="en-US" i="1">
                <a:latin typeface="Arial" charset="0"/>
                <a:ea typeface="ＭＳ Ｐゴシック" charset="-128"/>
              </a:rPr>
              <a:t>Salmonella</a:t>
            </a:r>
            <a:r>
              <a:rPr lang="en-US" altLang="en-US">
                <a:latin typeface="Arial" charset="0"/>
                <a:ea typeface="ＭＳ Ｐゴシック" charset="-128"/>
              </a:rPr>
              <a:t> and </a:t>
            </a:r>
            <a:r>
              <a:rPr lang="en-US" altLang="en-US" i="1">
                <a:latin typeface="Arial" charset="0"/>
                <a:ea typeface="ＭＳ Ｐゴシック" charset="-128"/>
              </a:rPr>
              <a:t>E. coli</a:t>
            </a:r>
            <a:r>
              <a:rPr lang="en-US" altLang="en-US">
                <a:latin typeface="Arial" charset="0"/>
                <a:ea typeface="ＭＳ Ｐゴシック" charset="-128"/>
              </a:rPr>
              <a:t> (Ames test) in vitro </a:t>
            </a:r>
          </a:p>
          <a:p>
            <a:pPr lvl="1" eaLnBrk="1" hangingPunct="1"/>
            <a:r>
              <a:rPr lang="en-US" altLang="en-US">
                <a:latin typeface="Arial" charset="0"/>
                <a:ea typeface="ＭＳ Ｐゴシック" charset="-128"/>
              </a:rPr>
              <a:t>An assay in mammalian cells to detect chromosomal damage </a:t>
            </a:r>
          </a:p>
          <a:p>
            <a:pPr lvl="2" eaLnBrk="1" hangingPunct="1"/>
            <a:r>
              <a:rPr lang="en-US" altLang="en-US">
                <a:latin typeface="Arial" charset="0"/>
                <a:ea typeface="ＭＳ Ｐゴシック" charset="-128"/>
              </a:rPr>
              <a:t>Chinese Hamster Ovary (CHO) cells</a:t>
            </a:r>
          </a:p>
          <a:p>
            <a:pPr lvl="2" eaLnBrk="1" hangingPunct="1"/>
            <a:r>
              <a:rPr lang="en-US" altLang="en-US">
                <a:latin typeface="Arial" charset="0"/>
                <a:ea typeface="ＭＳ Ｐゴシック" charset="-128"/>
              </a:rPr>
              <a:t>Mouse lymphoma cells</a:t>
            </a:r>
          </a:p>
          <a:p>
            <a:pPr lvl="1" eaLnBrk="1" hangingPunct="1"/>
            <a:r>
              <a:rPr lang="en-US" altLang="en-US">
                <a:latin typeface="Arial" charset="0"/>
                <a:ea typeface="ＭＳ Ｐゴシック" charset="-128"/>
              </a:rPr>
              <a:t>An assay in a rodent species to detect chromosomal damage to hematopoietic cells</a:t>
            </a:r>
          </a:p>
          <a:p>
            <a:pPr lvl="2" eaLnBrk="1" hangingPunct="1"/>
            <a:r>
              <a:rPr lang="en-US" altLang="en-US">
                <a:latin typeface="Arial" charset="0"/>
                <a:ea typeface="ＭＳ Ｐゴシック" charset="-128"/>
              </a:rPr>
              <a:t>Mouse micronucleus assay </a:t>
            </a:r>
          </a:p>
          <a:p>
            <a:pPr eaLnBrk="1" hangingPunct="1"/>
            <a:r>
              <a:rPr lang="en-US" altLang="en-US">
                <a:latin typeface="Arial" charset="0"/>
                <a:ea typeface="ＭＳ Ｐゴシック" charset="-128"/>
              </a:rPr>
              <a:t>Designed to detect mutagenic effects of small molecule drugs, chemicals and environmental agents</a:t>
            </a:r>
          </a:p>
          <a:p>
            <a:pPr eaLnBrk="1" hangingPunct="1"/>
            <a:r>
              <a:rPr lang="en-US" altLang="en-US">
                <a:latin typeface="Arial" charset="0"/>
                <a:ea typeface="ＭＳ Ｐゴシック" charset="-128"/>
              </a:rPr>
              <a:t>As proteins do not interact with DNA or chromosomal material, these studies are usually not done</a:t>
            </a:r>
          </a:p>
          <a:p>
            <a:pPr eaLnBrk="1" hangingPunct="1"/>
            <a:endParaRPr lang="en-US" altLang="en-US">
              <a:latin typeface="Arial" charset="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charset="0"/>
                <a:ea typeface="ＭＳ Ｐゴシック" charset="-128"/>
              </a:defRPr>
            </a:lvl1pPr>
            <a:lvl2pPr marL="742950" indent="-285750" defTabSz="911225">
              <a:defRPr>
                <a:solidFill>
                  <a:schemeClr val="tx1"/>
                </a:solidFill>
                <a:latin typeface="Arial" charset="0"/>
                <a:ea typeface="ＭＳ Ｐゴシック" charset="-128"/>
              </a:defRPr>
            </a:lvl2pPr>
            <a:lvl3pPr marL="1143000" indent="-228600" defTabSz="911225">
              <a:defRPr>
                <a:solidFill>
                  <a:schemeClr val="tx1"/>
                </a:solidFill>
                <a:latin typeface="Arial" charset="0"/>
                <a:ea typeface="ＭＳ Ｐゴシック" charset="-128"/>
              </a:defRPr>
            </a:lvl3pPr>
            <a:lvl4pPr marL="1600200" indent="-228600" defTabSz="911225">
              <a:defRPr>
                <a:solidFill>
                  <a:schemeClr val="tx1"/>
                </a:solidFill>
                <a:latin typeface="Arial" charset="0"/>
                <a:ea typeface="ＭＳ Ｐゴシック" charset="-128"/>
              </a:defRPr>
            </a:lvl4pPr>
            <a:lvl5pPr marL="2057400" indent="-228600" defTabSz="911225">
              <a:defRPr>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a:solidFill>
                  <a:schemeClr val="tx1"/>
                </a:solidFill>
                <a:latin typeface="Arial" charset="0"/>
                <a:ea typeface="ＭＳ Ｐゴシック" charset="-128"/>
              </a:defRPr>
            </a:lvl9pPr>
          </a:lstStyle>
          <a:p>
            <a:fld id="{677A81A1-5E0A-FA4C-AFB8-287A03F7F9AB}" type="slidenum">
              <a:rPr lang="en-US" altLang="en-US"/>
              <a:pPr/>
              <a:t>13</a:t>
            </a:fld>
            <a:endParaRPr lang="en-US" alt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Evaluate the potential to cause cancer only if </a:t>
            </a:r>
          </a:p>
          <a:p>
            <a:pPr lvl="1" eaLnBrk="1" hangingPunct="1"/>
            <a:r>
              <a:rPr lang="en-US" altLang="en-US">
                <a:latin typeface="Arial" charset="0"/>
                <a:ea typeface="ＭＳ Ｐゴシック" charset="-128"/>
              </a:rPr>
              <a:t>Patients will live more than 2-3 years or life expectancy is significantly prolonged due to the treatment</a:t>
            </a:r>
          </a:p>
          <a:p>
            <a:pPr lvl="1" eaLnBrk="1" hangingPunct="1"/>
            <a:r>
              <a:rPr lang="en-US" altLang="en-US">
                <a:latin typeface="Arial" charset="0"/>
                <a:ea typeface="ＭＳ Ｐゴシック" charset="-128"/>
              </a:rPr>
              <a:t>Either of the following apply</a:t>
            </a:r>
          </a:p>
          <a:p>
            <a:pPr lvl="2" eaLnBrk="1" hangingPunct="1"/>
            <a:r>
              <a:rPr lang="en-US" altLang="en-US">
                <a:latin typeface="Arial" charset="0"/>
                <a:ea typeface="ＭＳ Ｐゴシック" charset="-128"/>
              </a:rPr>
              <a:t>Exposure will be “prolonged”</a:t>
            </a:r>
          </a:p>
          <a:p>
            <a:pPr lvl="3" eaLnBrk="1" hangingPunct="1"/>
            <a:r>
              <a:rPr lang="en-US" altLang="en-US">
                <a:latin typeface="Arial" charset="0"/>
                <a:ea typeface="ＭＳ Ｐゴシック" charset="-128"/>
              </a:rPr>
              <a:t>Continuous dosing for 6 months</a:t>
            </a:r>
          </a:p>
          <a:p>
            <a:pPr lvl="3" eaLnBrk="1" hangingPunct="1"/>
            <a:r>
              <a:rPr lang="en-US" altLang="en-US">
                <a:latin typeface="Arial" charset="0"/>
                <a:ea typeface="ＭＳ Ｐゴシック" charset="-128"/>
              </a:rPr>
              <a:t>Repeated intermittent dosing</a:t>
            </a:r>
          </a:p>
          <a:p>
            <a:pPr lvl="3" eaLnBrk="1" hangingPunct="1"/>
            <a:r>
              <a:rPr lang="en-US" altLang="en-US">
                <a:latin typeface="Arial" charset="0"/>
                <a:ea typeface="ＭＳ Ｐゴシック" charset="-128"/>
              </a:rPr>
              <a:t>Long-term tissue retention</a:t>
            </a:r>
          </a:p>
          <a:p>
            <a:pPr lvl="2" eaLnBrk="1" hangingPunct="1"/>
            <a:r>
              <a:rPr lang="en-US" altLang="en-US">
                <a:latin typeface="Arial" charset="0"/>
                <a:ea typeface="ＭＳ Ｐゴシック" charset="-128"/>
              </a:rPr>
              <a:t>Where there may be “cause for concern”</a:t>
            </a:r>
          </a:p>
          <a:p>
            <a:pPr lvl="3" eaLnBrk="1" hangingPunct="1"/>
            <a:r>
              <a:rPr lang="en-US" altLang="en-US">
                <a:latin typeface="Arial" charset="0"/>
                <a:ea typeface="ＭＳ Ｐゴシック" charset="-128"/>
              </a:rPr>
              <a:t>Chemically resembles a known carcinogen</a:t>
            </a:r>
          </a:p>
          <a:p>
            <a:pPr lvl="3" eaLnBrk="1" hangingPunct="1"/>
            <a:r>
              <a:rPr lang="en-US" altLang="en-US">
                <a:latin typeface="Arial" charset="0"/>
                <a:ea typeface="ＭＳ Ｐゴシック" charset="-128"/>
              </a:rPr>
              <a:t>Induces pre-neoplastic lesions in acute or repeat dose toxicology studies</a:t>
            </a:r>
          </a:p>
          <a:p>
            <a:pPr eaLnBrk="1" hangingPunct="1"/>
            <a:r>
              <a:rPr lang="en-US" altLang="en-US">
                <a:latin typeface="Arial" charset="0"/>
                <a:ea typeface="ＭＳ Ｐゴシック" charset="-128"/>
              </a:rPr>
              <a:t>Generally required in disease-free subjects</a:t>
            </a:r>
          </a:p>
          <a:p>
            <a:pPr eaLnBrk="1" hangingPunct="1"/>
            <a:r>
              <a:rPr lang="en-US" altLang="en-US">
                <a:latin typeface="Arial" charset="0"/>
                <a:ea typeface="ＭＳ Ｐゴシック" charset="-128"/>
              </a:rPr>
              <a:t>Timing depends on indication and duration of treatment, but usually in Phase III or later</a:t>
            </a:r>
          </a:p>
          <a:p>
            <a:pPr eaLnBrk="1" hangingPunct="1"/>
            <a:endParaRPr lang="en-US" altLang="en-US">
              <a:latin typeface="Arial" charset="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22"/>
          <p:cNvSpPr txBox="1">
            <a:spLocks noChangeArrowheads="1"/>
          </p:cNvSpPr>
          <p:nvPr userDrawn="1"/>
        </p:nvSpPr>
        <p:spPr bwMode="auto">
          <a:xfrm>
            <a:off x="520700" y="6389688"/>
            <a:ext cx="12160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spcBef>
                <a:spcPct val="50000"/>
              </a:spcBef>
              <a:defRPr/>
            </a:pPr>
            <a:endParaRPr lang="en-US" altLang="en-US" sz="1300"/>
          </a:p>
        </p:txBody>
      </p:sp>
      <p:sp>
        <p:nvSpPr>
          <p:cNvPr id="2" name="Title 1"/>
          <p:cNvSpPr>
            <a:spLocks noGrp="1"/>
          </p:cNvSpPr>
          <p:nvPr>
            <p:ph type="ctrTitle"/>
          </p:nvPr>
        </p:nvSpPr>
        <p:spPr>
          <a:xfrm>
            <a:off x="1143000" y="1122363"/>
            <a:ext cx="6858000" cy="2387600"/>
          </a:xfrm>
        </p:spPr>
        <p:txBody>
          <a:bodyPr anchor="b"/>
          <a:lstStyle>
            <a:lvl1pPr algn="ctr">
              <a:defRPr sz="4500">
                <a:solidFill>
                  <a:srgbClr val="00308A"/>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Date Placeholder 3"/>
          <p:cNvSpPr>
            <a:spLocks noGrp="1"/>
          </p:cNvSpPr>
          <p:nvPr>
            <p:ph type="dt" sz="half" idx="10"/>
          </p:nvPr>
        </p:nvSpPr>
        <p:spPr/>
        <p:txBody>
          <a:bodyPr/>
          <a:lstStyle>
            <a:lvl1pPr>
              <a:defRPr/>
            </a:lvl1pPr>
          </a:lstStyle>
          <a:p>
            <a:pPr>
              <a:defRPr/>
            </a:pPr>
            <a:fld id="{339314F6-EEB0-5C41-8269-106293834FFD}" type="datetime1">
              <a:rPr lang="en-US"/>
              <a:pPr>
                <a:defRPr/>
              </a:pPr>
              <a:t>4/26/18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4E6CBD-92FD-4641-A4CD-89CA3CF8DE20}" type="slidenum">
              <a:rPr lang="en-US" altLang="en-US"/>
              <a:pPr>
                <a:defRPr/>
              </a:pPr>
              <a:t>‹#›</a:t>
            </a:fld>
            <a:endParaRPr lang="en-US" altLang="en-US"/>
          </a:p>
        </p:txBody>
      </p:sp>
      <p:sp>
        <p:nvSpPr>
          <p:cNvPr id="8" name="TextBox 7"/>
          <p:cNvSpPr txBox="1"/>
          <p:nvPr userDrawn="1"/>
        </p:nvSpPr>
        <p:spPr>
          <a:xfrm>
            <a:off x="0" y="6348293"/>
            <a:ext cx="9137650" cy="371714"/>
          </a:xfrm>
          <a:prstGeom prst="rect">
            <a:avLst/>
          </a:prstGeom>
          <a:noFill/>
        </p:spPr>
        <p:txBody>
          <a:bodyPr wrap="square" rtlCol="0">
            <a:spAutoFit/>
          </a:bodyPr>
          <a:lstStyle/>
          <a:p>
            <a:pPr algn="ctr"/>
            <a:r>
              <a:rPr lang="en-US" dirty="0" err="1">
                <a:solidFill>
                  <a:srgbClr val="00B050"/>
                </a:solidFill>
                <a:latin typeface="Helvetica" charset="0"/>
                <a:ea typeface="Helvetica" charset="0"/>
                <a:cs typeface="Helvetica" charset="0"/>
              </a:rPr>
              <a:t>www.hw-fda.com</a:t>
            </a:r>
            <a:endParaRPr lang="en-US" dirty="0">
              <a:solidFill>
                <a:srgbClr val="00B050"/>
              </a:solidFill>
              <a:latin typeface="Helvetica" charset="0"/>
              <a:ea typeface="Helvetica" charset="0"/>
              <a:cs typeface="Helvetica" charset="0"/>
            </a:endParaRPr>
          </a:p>
        </p:txBody>
      </p:sp>
      <p:sp>
        <p:nvSpPr>
          <p:cNvPr id="9" name="TextBox 8"/>
          <p:cNvSpPr txBox="1"/>
          <p:nvPr userDrawn="1"/>
        </p:nvSpPr>
        <p:spPr>
          <a:xfrm>
            <a:off x="3028950" y="6073698"/>
            <a:ext cx="30861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07761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4523F0-5256-6F45-9A94-5D1E35C63309}" type="datetime1">
              <a:rPr lang="en-US"/>
              <a:pPr>
                <a:defRPr/>
              </a:pPr>
              <a:t>4/26/18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DF7CEF-855E-AB42-8DD9-F3A680EBDF43}" type="slidenum">
              <a:rPr lang="en-US" altLang="en-US"/>
              <a:pPr>
                <a:defRPr/>
              </a:pPr>
              <a:t>‹#›</a:t>
            </a:fld>
            <a:endParaRPr lang="en-US" altLang="en-US"/>
          </a:p>
        </p:txBody>
      </p:sp>
    </p:spTree>
    <p:extLst>
      <p:ext uri="{BB962C8B-B14F-4D97-AF65-F5344CB8AC3E}">
        <p14:creationId xmlns:p14="http://schemas.microsoft.com/office/powerpoint/2010/main" val="172161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7CB53D-69F1-D74E-8157-8659DE002E63}" type="datetime1">
              <a:rPr lang="en-US"/>
              <a:pPr>
                <a:defRPr/>
              </a:pPr>
              <a:t>4/26/18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54F0B8-2CAD-1E41-B519-D094CA43F52A}" type="slidenum">
              <a:rPr lang="en-US" altLang="en-US"/>
              <a:pPr>
                <a:defRPr/>
              </a:pPr>
              <a:t>‹#›</a:t>
            </a:fld>
            <a:endParaRPr lang="en-US" altLang="en-US"/>
          </a:p>
        </p:txBody>
      </p:sp>
    </p:spTree>
    <p:extLst>
      <p:ext uri="{BB962C8B-B14F-4D97-AF65-F5344CB8AC3E}">
        <p14:creationId xmlns:p14="http://schemas.microsoft.com/office/powerpoint/2010/main" val="2108397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i="1"/>
            </a:lvl1pPr>
          </a:lstStyle>
          <a:p>
            <a:r>
              <a:rPr lang="en-US" dirty="0"/>
              <a:t>Click to edit Master title style</a:t>
            </a:r>
          </a:p>
        </p:txBody>
      </p:sp>
      <p:sp>
        <p:nvSpPr>
          <p:cNvPr id="3" name="Content Placeholder 2"/>
          <p:cNvSpPr>
            <a:spLocks noGrp="1"/>
          </p:cNvSpPr>
          <p:nvPr>
            <p:ph idx="1"/>
          </p:nvPr>
        </p:nvSpPr>
        <p:spPr>
          <a:xfrm>
            <a:off x="628650" y="1690688"/>
            <a:ext cx="7886700" cy="4351338"/>
          </a:xfrm>
        </p:spPr>
        <p:txBody>
          <a:bodyPr/>
          <a:lstStyle>
            <a:lvl2pPr>
              <a:defRPr>
                <a:solidFill>
                  <a:srgbClr val="003596"/>
                </a:solidFill>
                <a:latin typeface="Constantia" charset="0"/>
                <a:ea typeface="Constantia" charset="0"/>
                <a:cs typeface="Constantia" charset="0"/>
              </a:defRPr>
            </a:lvl2pPr>
            <a:lvl3pPr>
              <a:defRPr>
                <a:solidFill>
                  <a:srgbClr val="003596"/>
                </a:solidFill>
                <a:latin typeface="Constantia" charset="0"/>
                <a:ea typeface="Constantia" charset="0"/>
                <a:cs typeface="Constantia" charset="0"/>
              </a:defRPr>
            </a:lvl3pPr>
            <a:lvl4pPr>
              <a:defRPr>
                <a:solidFill>
                  <a:srgbClr val="003596"/>
                </a:solidFill>
                <a:latin typeface="Constantia" charset="0"/>
                <a:ea typeface="Constantia" charset="0"/>
                <a:cs typeface="Constantia"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679529CE-A92B-D549-A0DF-620B6F8C5DB8}" type="datetime1">
              <a:rPr lang="en-US"/>
              <a:pPr>
                <a:defRPr/>
              </a:pPr>
              <a:t>4/26/18</a:t>
            </a:fld>
            <a:endParaRPr lang="en-US"/>
          </a:p>
        </p:txBody>
      </p:sp>
      <p:sp>
        <p:nvSpPr>
          <p:cNvPr id="5" name="Footer Placeholder 4"/>
          <p:cNvSpPr>
            <a:spLocks noGrp="1"/>
          </p:cNvSpPr>
          <p:nvPr>
            <p:ph type="ftr" sz="quarter" idx="11"/>
          </p:nvPr>
        </p:nvSpPr>
        <p:spPr>
          <a:xfrm>
            <a:off x="3028950" y="6356349"/>
            <a:ext cx="3086100" cy="365125"/>
          </a:xfrm>
        </p:spPr>
        <p:txBody>
          <a:bodyPr/>
          <a:lstStyle>
            <a:lvl1pPr>
              <a:defRPr sz="1200">
                <a:solidFill>
                  <a:srgbClr val="00B050"/>
                </a:solidFill>
                <a:latin typeface="Constantia" charset="0"/>
                <a:ea typeface="Constantia" charset="0"/>
                <a:cs typeface="Constantia"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43BD7FC-645C-6446-8A9F-187B74004B17}" type="slidenum">
              <a:rPr lang="en-US" altLang="en-US"/>
              <a:pPr>
                <a:defRPr/>
              </a:pPr>
              <a:t>‹#›</a:t>
            </a:fld>
            <a:endParaRPr lang="en-US" altLang="en-US"/>
          </a:p>
        </p:txBody>
      </p:sp>
      <p:sp>
        <p:nvSpPr>
          <p:cNvPr id="9" name="TextBox 8"/>
          <p:cNvSpPr txBox="1"/>
          <p:nvPr userDrawn="1"/>
        </p:nvSpPr>
        <p:spPr>
          <a:xfrm>
            <a:off x="6350" y="6349760"/>
            <a:ext cx="9137650" cy="371714"/>
          </a:xfrm>
          <a:prstGeom prst="rect">
            <a:avLst/>
          </a:prstGeom>
          <a:noFill/>
        </p:spPr>
        <p:txBody>
          <a:bodyPr wrap="square" rtlCol="0">
            <a:spAutoFit/>
          </a:bodyPr>
          <a:lstStyle/>
          <a:p>
            <a:pPr algn="ctr"/>
            <a:r>
              <a:rPr lang="en-US" dirty="0" err="1">
                <a:solidFill>
                  <a:srgbClr val="00B050"/>
                </a:solidFill>
                <a:latin typeface="Helvetica" charset="0"/>
                <a:ea typeface="Helvetica" charset="0"/>
                <a:cs typeface="Helvetica" charset="0"/>
              </a:rPr>
              <a:t>www.hw-fda.com</a:t>
            </a:r>
            <a:endParaRPr lang="en-US" dirty="0">
              <a:solidFill>
                <a:srgbClr val="00B050"/>
              </a:solidFill>
              <a:latin typeface="Helvetica" charset="0"/>
              <a:ea typeface="Helvetica" charset="0"/>
              <a:cs typeface="Helvetica" charset="0"/>
            </a:endParaRPr>
          </a:p>
        </p:txBody>
      </p:sp>
    </p:spTree>
    <p:extLst>
      <p:ext uri="{BB962C8B-B14F-4D97-AF65-F5344CB8AC3E}">
        <p14:creationId xmlns:p14="http://schemas.microsoft.com/office/powerpoint/2010/main" val="141696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57484A5-A354-2345-827F-C680FAECA6AE}" type="datetime1">
              <a:rPr lang="en-US"/>
              <a:pPr>
                <a:defRPr/>
              </a:pPr>
              <a:t>4/26/18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B4E98A-93BF-D746-8D6B-0FB9399EDC88}" type="slidenum">
              <a:rPr lang="en-US" altLang="en-US"/>
              <a:pPr>
                <a:defRPr/>
              </a:pPr>
              <a:t>‹#›</a:t>
            </a:fld>
            <a:endParaRPr lang="en-US" altLang="en-US"/>
          </a:p>
        </p:txBody>
      </p:sp>
    </p:spTree>
    <p:extLst>
      <p:ext uri="{BB962C8B-B14F-4D97-AF65-F5344CB8AC3E}">
        <p14:creationId xmlns:p14="http://schemas.microsoft.com/office/powerpoint/2010/main" val="148541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97436CE-1DB2-2546-816D-A60FECFCA9BF}" type="datetime1">
              <a:rPr lang="en-US"/>
              <a:pPr>
                <a:defRPr/>
              </a:pPr>
              <a:t>4/26/18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EAE684-4104-F245-B7A2-95593FA89091}" type="slidenum">
              <a:rPr lang="en-US" altLang="en-US"/>
              <a:pPr>
                <a:defRPr/>
              </a:pPr>
              <a:t>‹#›</a:t>
            </a:fld>
            <a:endParaRPr lang="en-US" altLang="en-US"/>
          </a:p>
        </p:txBody>
      </p:sp>
    </p:spTree>
    <p:extLst>
      <p:ext uri="{BB962C8B-B14F-4D97-AF65-F5344CB8AC3E}">
        <p14:creationId xmlns:p14="http://schemas.microsoft.com/office/powerpoint/2010/main" val="905450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DB7A25-AE49-6040-BC44-DE38852C2960}" type="datetime1">
              <a:rPr lang="en-US"/>
              <a:pPr>
                <a:defRPr/>
              </a:pPr>
              <a:t>4/26/18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3803167-2BEF-1643-829D-C75A9EFB99A1}" type="slidenum">
              <a:rPr lang="en-US" altLang="en-US"/>
              <a:pPr>
                <a:defRPr/>
              </a:pPr>
              <a:t>‹#›</a:t>
            </a:fld>
            <a:endParaRPr lang="en-US" altLang="en-US"/>
          </a:p>
        </p:txBody>
      </p:sp>
    </p:spTree>
    <p:extLst>
      <p:ext uri="{BB962C8B-B14F-4D97-AF65-F5344CB8AC3E}">
        <p14:creationId xmlns:p14="http://schemas.microsoft.com/office/powerpoint/2010/main" val="83482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7C87DBD-3344-9048-B5AC-F44A22153AA0}" type="datetime1">
              <a:rPr lang="en-US"/>
              <a:pPr>
                <a:defRPr/>
              </a:pPr>
              <a:t>4/26/18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0F05C51-9470-F441-8637-142B796A3CE4}" type="slidenum">
              <a:rPr lang="en-US" altLang="en-US"/>
              <a:pPr>
                <a:defRPr/>
              </a:pPr>
              <a:t>‹#›</a:t>
            </a:fld>
            <a:endParaRPr lang="en-US" altLang="en-US"/>
          </a:p>
        </p:txBody>
      </p:sp>
    </p:spTree>
    <p:extLst>
      <p:ext uri="{BB962C8B-B14F-4D97-AF65-F5344CB8AC3E}">
        <p14:creationId xmlns:p14="http://schemas.microsoft.com/office/powerpoint/2010/main" val="1406100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98F35B-2F86-934E-8079-54AABD6B78B9}" type="datetime1">
              <a:rPr lang="en-US"/>
              <a:pPr>
                <a:defRPr/>
              </a:pPr>
              <a:t>4/26/18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E739600-947A-474C-AD0E-D2862BBF8E8F}" type="slidenum">
              <a:rPr lang="en-US" altLang="en-US"/>
              <a:pPr>
                <a:defRPr/>
              </a:pPr>
              <a:t>‹#›</a:t>
            </a:fld>
            <a:endParaRPr lang="en-US" altLang="en-US"/>
          </a:p>
        </p:txBody>
      </p:sp>
    </p:spTree>
    <p:extLst>
      <p:ext uri="{BB962C8B-B14F-4D97-AF65-F5344CB8AC3E}">
        <p14:creationId xmlns:p14="http://schemas.microsoft.com/office/powerpoint/2010/main" val="1428783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2F6C318-EED6-C74C-AB31-00E2024D42E4}" type="datetime1">
              <a:rPr lang="en-US"/>
              <a:pPr>
                <a:defRPr/>
              </a:pPr>
              <a:t>4/26/18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D31F903-D131-FF4F-9B3D-DBBB96FEB98B}" type="slidenum">
              <a:rPr lang="en-US" altLang="en-US"/>
              <a:pPr>
                <a:defRPr/>
              </a:pPr>
              <a:t>‹#›</a:t>
            </a:fld>
            <a:endParaRPr lang="en-US" altLang="en-US"/>
          </a:p>
        </p:txBody>
      </p:sp>
    </p:spTree>
    <p:extLst>
      <p:ext uri="{BB962C8B-B14F-4D97-AF65-F5344CB8AC3E}">
        <p14:creationId xmlns:p14="http://schemas.microsoft.com/office/powerpoint/2010/main" val="395958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5A15063-2F99-A843-9E59-33587E9BAB0B}" type="datetime1">
              <a:rPr lang="en-US"/>
              <a:pPr>
                <a:defRPr/>
              </a:pPr>
              <a:t>4/26/18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0A6B351-7C4C-E545-9F13-4E9C3B1F555F}" type="slidenum">
              <a:rPr lang="en-US" altLang="en-US"/>
              <a:pPr>
                <a:defRPr/>
              </a:pPr>
              <a:t>‹#›</a:t>
            </a:fld>
            <a:endParaRPr lang="en-US" altLang="en-US"/>
          </a:p>
        </p:txBody>
      </p:sp>
    </p:spTree>
    <p:extLst>
      <p:ext uri="{BB962C8B-B14F-4D97-AF65-F5344CB8AC3E}">
        <p14:creationId xmlns:p14="http://schemas.microsoft.com/office/powerpoint/2010/main" val="1974708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3B60ED07-D89D-504B-8A27-18801CC68EF7}" type="datetime1">
              <a:rPr lang="en-US"/>
              <a:pPr>
                <a:defRPr/>
              </a:pPr>
              <a:t>4/26/18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A6071E1-24EC-6749-9BC4-E7F13488315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93"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ftr="0" dt="0"/>
  <p:txStyles>
    <p:titleStyle>
      <a:lvl1pPr algn="l" defTabSz="685800" rtl="0" eaLnBrk="0" fontAlgn="base" hangingPunct="0">
        <a:lnSpc>
          <a:spcPct val="90000"/>
        </a:lnSpc>
        <a:spcBef>
          <a:spcPct val="0"/>
        </a:spcBef>
        <a:spcAft>
          <a:spcPct val="0"/>
        </a:spcAft>
        <a:defRPr sz="3300" i="1" kern="1200">
          <a:solidFill>
            <a:srgbClr val="003596"/>
          </a:solidFill>
          <a:latin typeface="Constantia" charset="0"/>
          <a:ea typeface="Constantia" charset="0"/>
          <a:cs typeface="Constantia" charset="0"/>
        </a:defRPr>
      </a:lvl1pPr>
      <a:lvl2pPr algn="l" defTabSz="685800" rtl="0" eaLnBrk="0" fontAlgn="base" hangingPunct="0">
        <a:lnSpc>
          <a:spcPct val="90000"/>
        </a:lnSpc>
        <a:spcBef>
          <a:spcPct val="0"/>
        </a:spcBef>
        <a:spcAft>
          <a:spcPct val="0"/>
        </a:spcAft>
        <a:defRPr sz="3300">
          <a:solidFill>
            <a:schemeClr val="tx1"/>
          </a:solidFill>
          <a:latin typeface="Calibri Light" charset="0"/>
        </a:defRPr>
      </a:lvl2pPr>
      <a:lvl3pPr algn="l" defTabSz="685800" rtl="0" eaLnBrk="0" fontAlgn="base" hangingPunct="0">
        <a:lnSpc>
          <a:spcPct val="90000"/>
        </a:lnSpc>
        <a:spcBef>
          <a:spcPct val="0"/>
        </a:spcBef>
        <a:spcAft>
          <a:spcPct val="0"/>
        </a:spcAft>
        <a:defRPr sz="3300">
          <a:solidFill>
            <a:schemeClr val="tx1"/>
          </a:solidFill>
          <a:latin typeface="Calibri Light" charset="0"/>
        </a:defRPr>
      </a:lvl3pPr>
      <a:lvl4pPr algn="l" defTabSz="685800" rtl="0" eaLnBrk="0" fontAlgn="base" hangingPunct="0">
        <a:lnSpc>
          <a:spcPct val="90000"/>
        </a:lnSpc>
        <a:spcBef>
          <a:spcPct val="0"/>
        </a:spcBef>
        <a:spcAft>
          <a:spcPct val="0"/>
        </a:spcAft>
        <a:defRPr sz="3300">
          <a:solidFill>
            <a:schemeClr val="tx1"/>
          </a:solidFill>
          <a:latin typeface="Calibri Light" charset="0"/>
        </a:defRPr>
      </a:lvl4pPr>
      <a:lvl5pPr algn="l" defTabSz="685800" rtl="0" eaLnBrk="0" fontAlgn="base" hangingPunct="0">
        <a:lnSpc>
          <a:spcPct val="90000"/>
        </a:lnSpc>
        <a:spcBef>
          <a:spcPct val="0"/>
        </a:spcBef>
        <a:spcAft>
          <a:spcPct val="0"/>
        </a:spcAft>
        <a:defRPr sz="3300">
          <a:solidFill>
            <a:schemeClr val="tx1"/>
          </a:solidFill>
          <a:latin typeface="Calibri Light" charset="0"/>
        </a:defRPr>
      </a:lvl5pPr>
      <a:lvl6pPr marL="457200" algn="l" defTabSz="685800" rtl="0" fontAlgn="base">
        <a:lnSpc>
          <a:spcPct val="90000"/>
        </a:lnSpc>
        <a:spcBef>
          <a:spcPct val="0"/>
        </a:spcBef>
        <a:spcAft>
          <a:spcPct val="0"/>
        </a:spcAft>
        <a:defRPr sz="3300">
          <a:solidFill>
            <a:schemeClr val="tx1"/>
          </a:solidFill>
          <a:latin typeface="Calibri Light" charset="0"/>
        </a:defRPr>
      </a:lvl6pPr>
      <a:lvl7pPr marL="914400" algn="l" defTabSz="685800" rtl="0" fontAlgn="base">
        <a:lnSpc>
          <a:spcPct val="90000"/>
        </a:lnSpc>
        <a:spcBef>
          <a:spcPct val="0"/>
        </a:spcBef>
        <a:spcAft>
          <a:spcPct val="0"/>
        </a:spcAft>
        <a:defRPr sz="3300">
          <a:solidFill>
            <a:schemeClr val="tx1"/>
          </a:solidFill>
          <a:latin typeface="Calibri Light" charset="0"/>
        </a:defRPr>
      </a:lvl7pPr>
      <a:lvl8pPr marL="1371600" algn="l" defTabSz="685800" rtl="0" fontAlgn="base">
        <a:lnSpc>
          <a:spcPct val="90000"/>
        </a:lnSpc>
        <a:spcBef>
          <a:spcPct val="0"/>
        </a:spcBef>
        <a:spcAft>
          <a:spcPct val="0"/>
        </a:spcAft>
        <a:defRPr sz="3300">
          <a:solidFill>
            <a:schemeClr val="tx1"/>
          </a:solidFill>
          <a:latin typeface="Calibri Light" charset="0"/>
        </a:defRPr>
      </a:lvl8pPr>
      <a:lvl9pPr marL="1828800" algn="l" defTabSz="685800" rtl="0" fontAlgn="base">
        <a:lnSpc>
          <a:spcPct val="90000"/>
        </a:lnSpc>
        <a:spcBef>
          <a:spcPct val="0"/>
        </a:spcBef>
        <a:spcAft>
          <a:spcPct val="0"/>
        </a:spcAft>
        <a:defRPr sz="3300">
          <a:solidFill>
            <a:schemeClr val="tx1"/>
          </a:solidFill>
          <a:latin typeface="Calibri Light"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200" kern="1200">
          <a:solidFill>
            <a:srgbClr val="00308A"/>
          </a:solidFill>
          <a:latin typeface="Constantia" charset="0"/>
          <a:ea typeface="Constantia" charset="0"/>
          <a:cs typeface="Constantia" charset="0"/>
        </a:defRPr>
      </a:lvl1pPr>
      <a:lvl2pPr marL="514350" indent="-171450" algn="l" defTabSz="685800" rtl="0" eaLnBrk="0" fontAlgn="base" hangingPunct="0">
        <a:lnSpc>
          <a:spcPct val="90000"/>
        </a:lnSpc>
        <a:spcBef>
          <a:spcPts val="375"/>
        </a:spcBef>
        <a:spcAft>
          <a:spcPct val="0"/>
        </a:spcAft>
        <a:buFont typeface="Arial" charset="0"/>
        <a:buChar char="•"/>
        <a:defRPr kern="1200">
          <a:solidFill>
            <a:srgbClr val="00308A"/>
          </a:solidFill>
          <a:latin typeface="Constantia" charset="0"/>
          <a:ea typeface="Constantia" charset="0"/>
          <a:cs typeface="Constantia" charset="0"/>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rgbClr val="00308A"/>
          </a:solidFill>
          <a:latin typeface="Constantia" charset="0"/>
          <a:ea typeface="Constantia" charset="0"/>
          <a:cs typeface="Constantia" charset="0"/>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rgbClr val="00308A"/>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rgbClr val="00308A"/>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4"/>
          <p:cNvSpPr>
            <a:spLocks noGrp="1" noChangeArrowheads="1"/>
          </p:cNvSpPr>
          <p:nvPr>
            <p:ph type="ctrTitle"/>
          </p:nvPr>
        </p:nvSpPr>
        <p:spPr>
          <a:xfrm>
            <a:off x="1139031" y="2293986"/>
            <a:ext cx="6858000" cy="1001865"/>
          </a:xfrm>
        </p:spPr>
        <p:txBody>
          <a:bodyPr/>
          <a:lstStyle/>
          <a:p>
            <a:pPr eaLnBrk="1" hangingPunct="1"/>
            <a:r>
              <a:rPr lang="en-US" altLang="en-US" i="0" dirty="0">
                <a:solidFill>
                  <a:srgbClr val="003596"/>
                </a:solidFill>
                <a:latin typeface="Constantia" charset="0"/>
                <a:ea typeface="Constantia" charset="0"/>
                <a:cs typeface="Constantia" charset="0"/>
              </a:rPr>
              <a:t>Preclinical Development</a:t>
            </a:r>
          </a:p>
        </p:txBody>
      </p:sp>
      <p:pic>
        <p:nvPicPr>
          <p:cNvPr id="306183" name="Picture 7">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147754" y="640244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826500" y="6463506"/>
            <a:ext cx="34350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a:solidFill>
                  <a:srgbClr val="FFFFFF"/>
                </a:solidFill>
                <a:latin typeface="Helvetica" charset="0"/>
                <a:ea typeface="Helvetica" charset="0"/>
                <a:cs typeface="Helvetica" charset="0"/>
              </a:rPr>
              <a:t>1</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
        <p:nvSpPr>
          <p:cNvPr id="13" name="object 3"/>
          <p:cNvSpPr>
            <a:spLocks noChangeArrowheads="1"/>
          </p:cNvSpPr>
          <p:nvPr/>
        </p:nvSpPr>
        <p:spPr bwMode="auto">
          <a:xfrm>
            <a:off x="1543050" y="1088415"/>
            <a:ext cx="6049962" cy="80486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endParaRPr lang="en-US" altLang="en-US"/>
          </a:p>
        </p:txBody>
      </p:sp>
      <p:sp>
        <p:nvSpPr>
          <p:cNvPr id="14" name="object 5"/>
          <p:cNvSpPr txBox="1">
            <a:spLocks noChangeArrowheads="1"/>
          </p:cNvSpPr>
          <p:nvPr/>
        </p:nvSpPr>
        <p:spPr bwMode="auto">
          <a:xfrm>
            <a:off x="-3969" y="4353765"/>
            <a:ext cx="91440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spcBef>
                <a:spcPts val="100"/>
              </a:spcBef>
            </a:pPr>
            <a:r>
              <a:rPr lang="en-US" altLang="en-US" sz="2400" dirty="0">
                <a:solidFill>
                  <a:srgbClr val="25408F"/>
                </a:solidFill>
                <a:latin typeface="Kepler Std" charset="0"/>
                <a:ea typeface="Kepler Std" charset="0"/>
                <a:cs typeface="Kepler Std" charset="0"/>
              </a:rPr>
              <a:t>Suzanne M. </a:t>
            </a:r>
            <a:r>
              <a:rPr lang="en-US" altLang="en-US" sz="2400" dirty="0" err="1">
                <a:solidFill>
                  <a:srgbClr val="25408F"/>
                </a:solidFill>
                <a:latin typeface="Kepler Std" charset="0"/>
                <a:ea typeface="Kepler Std" charset="0"/>
                <a:cs typeface="Kepler Std" charset="0"/>
              </a:rPr>
              <a:t>Sensabaugh</a:t>
            </a:r>
            <a:r>
              <a:rPr lang="en-US" altLang="en-US" sz="2400" dirty="0">
                <a:solidFill>
                  <a:srgbClr val="25408F"/>
                </a:solidFill>
                <a:latin typeface="Kepler Std" charset="0"/>
                <a:ea typeface="Kepler Std" charset="0"/>
                <a:cs typeface="Kepler Std" charset="0"/>
              </a:rPr>
              <a:t>, MS, MBA</a:t>
            </a:r>
          </a:p>
          <a:p>
            <a:pPr algn="ctr">
              <a:spcBef>
                <a:spcPts val="100"/>
              </a:spcBef>
            </a:pPr>
            <a:r>
              <a:rPr lang="en-US" altLang="en-US" dirty="0" err="1">
                <a:solidFill>
                  <a:srgbClr val="25408F"/>
                </a:solidFill>
                <a:latin typeface="Kepler Std" charset="0"/>
                <a:ea typeface="Kepler Std" charset="0"/>
                <a:cs typeface="Kepler Std" charset="0"/>
              </a:rPr>
              <a:t>smsensabaugh@hw-fda.com</a:t>
            </a:r>
            <a:endParaRPr lang="en-US" altLang="en-US" dirty="0">
              <a:latin typeface="Kepler Std" charset="0"/>
              <a:ea typeface="Kepler Std" charset="0"/>
              <a:cs typeface="Kepler Std" charset="0"/>
            </a:endParaRPr>
          </a:p>
        </p:txBody>
      </p:sp>
      <p:sp>
        <p:nvSpPr>
          <p:cNvPr id="15" name="object 2"/>
          <p:cNvSpPr>
            <a:spLocks noChangeArrowheads="1"/>
          </p:cNvSpPr>
          <p:nvPr/>
        </p:nvSpPr>
        <p:spPr bwMode="auto">
          <a:xfrm>
            <a:off x="3613943" y="408744"/>
            <a:ext cx="1624013" cy="611187"/>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en-US" dirty="0"/>
              <a:t>x</a:t>
            </a:r>
          </a:p>
        </p:txBody>
      </p:sp>
    </p:spTree>
  </p:cSld>
  <p:clrMapOvr>
    <a:masterClrMapping/>
  </p:clrMapOvr>
  <p:transition advTm="2163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630" fill="hold"/>
                                        <p:tgtEl>
                                          <p:spTgt spid="30618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0618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pPr eaLnBrk="1" hangingPunct="1"/>
            <a:r>
              <a:rPr lang="en-US" altLang="en-US" dirty="0">
                <a:solidFill>
                  <a:srgbClr val="003194"/>
                </a:solidFill>
              </a:rPr>
              <a:t>Local tolerance studies</a:t>
            </a:r>
          </a:p>
        </p:txBody>
      </p:sp>
      <p:sp>
        <p:nvSpPr>
          <p:cNvPr id="47106" name="Rectangle 3"/>
          <p:cNvSpPr>
            <a:spLocks noGrp="1" noChangeArrowheads="1"/>
          </p:cNvSpPr>
          <p:nvPr>
            <p:ph idx="1"/>
          </p:nvPr>
        </p:nvSpPr>
        <p:spPr/>
        <p:txBody>
          <a:bodyPr/>
          <a:lstStyle/>
          <a:p>
            <a:pPr eaLnBrk="1" hangingPunct="1">
              <a:lnSpc>
                <a:spcPct val="100000"/>
              </a:lnSpc>
            </a:pPr>
            <a:r>
              <a:rPr lang="en-US" altLang="en-US" dirty="0"/>
              <a:t>Use routes relevant to the proposed indication</a:t>
            </a:r>
          </a:p>
          <a:p>
            <a:pPr eaLnBrk="1" hangingPunct="1">
              <a:lnSpc>
                <a:spcPct val="100000"/>
              </a:lnSpc>
            </a:pPr>
            <a:r>
              <a:rPr lang="en-US" altLang="en-US" dirty="0"/>
              <a:t>Should be performed prior to human exposure and using the marketed formulation</a:t>
            </a:r>
          </a:p>
          <a:p>
            <a:pPr eaLnBrk="1" hangingPunct="1">
              <a:lnSpc>
                <a:spcPct val="100000"/>
              </a:lnSpc>
            </a:pPr>
            <a:r>
              <a:rPr lang="en-US" altLang="en-US" dirty="0"/>
              <a:t>Can be assessed as part of a toxicology study instead of as a separate study</a:t>
            </a:r>
          </a:p>
        </p:txBody>
      </p:sp>
      <p:pic>
        <p:nvPicPr>
          <p:cNvPr id="272388"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62950"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801170" y="6523038"/>
            <a:ext cx="301678" cy="26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a:solidFill>
                  <a:srgbClr val="FFFFFF"/>
                </a:solidFill>
                <a:latin typeface="Helvetica" charset="0"/>
                <a:ea typeface="Helvetica" charset="0"/>
                <a:cs typeface="Helvetica" charset="0"/>
              </a:rPr>
              <a:t>10</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7977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723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7238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628650" y="731078"/>
            <a:ext cx="7886700" cy="1325563"/>
          </a:xfrm>
        </p:spPr>
        <p:txBody>
          <a:bodyPr/>
          <a:lstStyle/>
          <a:p>
            <a:pPr eaLnBrk="1" hangingPunct="1"/>
            <a:r>
              <a:rPr lang="en-US" altLang="en-US" dirty="0"/>
              <a:t>Safety pharmacology</a:t>
            </a:r>
          </a:p>
        </p:txBody>
      </p:sp>
      <p:sp>
        <p:nvSpPr>
          <p:cNvPr id="48130" name="Rectangle 3"/>
          <p:cNvSpPr>
            <a:spLocks noGrp="1" noChangeArrowheads="1"/>
          </p:cNvSpPr>
          <p:nvPr>
            <p:ph idx="1"/>
          </p:nvPr>
        </p:nvSpPr>
        <p:spPr>
          <a:xfrm>
            <a:off x="628650" y="2083242"/>
            <a:ext cx="7886700" cy="3958784"/>
          </a:xfrm>
        </p:spPr>
        <p:txBody>
          <a:bodyPr/>
          <a:lstStyle/>
          <a:p>
            <a:pPr eaLnBrk="1" hangingPunct="1">
              <a:lnSpc>
                <a:spcPct val="100000"/>
              </a:lnSpc>
            </a:pPr>
            <a:r>
              <a:rPr lang="en-US" altLang="en-US" dirty="0"/>
              <a:t>Investigate potential for physiologic effects that may not be detected in standard toxicology studies</a:t>
            </a:r>
          </a:p>
          <a:p>
            <a:pPr eaLnBrk="1" hangingPunct="1">
              <a:lnSpc>
                <a:spcPct val="100000"/>
              </a:lnSpc>
            </a:pPr>
            <a:r>
              <a:rPr lang="en-US" altLang="en-US" dirty="0"/>
              <a:t>Measures can usually be incorporated into general toxicology studies or as separate studies</a:t>
            </a:r>
          </a:p>
        </p:txBody>
      </p:sp>
      <p:pic>
        <p:nvPicPr>
          <p:cNvPr id="270340"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62950" y="637858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778794" y="6530989"/>
            <a:ext cx="35733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11</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525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703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7034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pPr eaLnBrk="1" hangingPunct="1"/>
            <a:r>
              <a:rPr lang="en-US" altLang="en-US" i="1" dirty="0"/>
              <a:t>Genotoxicity studies</a:t>
            </a:r>
          </a:p>
        </p:txBody>
      </p:sp>
      <p:sp>
        <p:nvSpPr>
          <p:cNvPr id="50178" name="Rectangle 3"/>
          <p:cNvSpPr>
            <a:spLocks noGrp="1" noChangeArrowheads="1"/>
          </p:cNvSpPr>
          <p:nvPr>
            <p:ph idx="1"/>
          </p:nvPr>
        </p:nvSpPr>
        <p:spPr/>
        <p:txBody>
          <a:bodyPr/>
          <a:lstStyle/>
          <a:p>
            <a:pPr eaLnBrk="1" hangingPunct="1">
              <a:lnSpc>
                <a:spcPct val="100000"/>
              </a:lnSpc>
            </a:pPr>
            <a:r>
              <a:rPr lang="en-US" altLang="en-US" dirty="0"/>
              <a:t>Evaluation of mutations and chromosomal damage</a:t>
            </a:r>
          </a:p>
          <a:p>
            <a:pPr eaLnBrk="1" hangingPunct="1">
              <a:lnSpc>
                <a:spcPct val="100000"/>
              </a:lnSpc>
            </a:pPr>
            <a:r>
              <a:rPr lang="en-US" altLang="en-US" dirty="0"/>
              <a:t>Prior to first exposure in humans</a:t>
            </a:r>
          </a:p>
          <a:p>
            <a:pPr eaLnBrk="1" hangingPunct="1">
              <a:lnSpc>
                <a:spcPct val="100000"/>
              </a:lnSpc>
            </a:pPr>
            <a:r>
              <a:rPr lang="en-US" altLang="en-US" dirty="0"/>
              <a:t>Designed to detect mutagenic effects of small molecule drugs, chemicals and environmental agents</a:t>
            </a:r>
          </a:p>
          <a:p>
            <a:pPr eaLnBrk="1" hangingPunct="1">
              <a:lnSpc>
                <a:spcPct val="100000"/>
              </a:lnSpc>
            </a:pPr>
            <a:r>
              <a:rPr lang="en-US" altLang="en-US" dirty="0"/>
              <a:t>As proteins do not interact with DNA or chromosomal material, these studies are usually not done</a:t>
            </a:r>
          </a:p>
        </p:txBody>
      </p:sp>
      <p:pic>
        <p:nvPicPr>
          <p:cNvPr id="273412"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62950"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794614" y="6505643"/>
            <a:ext cx="34938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12</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961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734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734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623887" y="600428"/>
            <a:ext cx="7886700" cy="1325563"/>
          </a:xfrm>
        </p:spPr>
        <p:txBody>
          <a:bodyPr/>
          <a:lstStyle/>
          <a:p>
            <a:pPr eaLnBrk="1" hangingPunct="1"/>
            <a:r>
              <a:rPr lang="en-US" altLang="en-US"/>
              <a:t>Carcinogenicity studies</a:t>
            </a:r>
          </a:p>
        </p:txBody>
      </p:sp>
      <p:sp>
        <p:nvSpPr>
          <p:cNvPr id="52226" name="Rectangle 3"/>
          <p:cNvSpPr>
            <a:spLocks noGrp="1" noChangeArrowheads="1"/>
          </p:cNvSpPr>
          <p:nvPr>
            <p:ph idx="1"/>
          </p:nvPr>
        </p:nvSpPr>
        <p:spPr>
          <a:xfrm>
            <a:off x="623887" y="1965555"/>
            <a:ext cx="7886700" cy="4351338"/>
          </a:xfrm>
        </p:spPr>
        <p:txBody>
          <a:bodyPr/>
          <a:lstStyle/>
          <a:p>
            <a:pPr eaLnBrk="1" hangingPunct="1">
              <a:lnSpc>
                <a:spcPct val="100000"/>
              </a:lnSpc>
            </a:pPr>
            <a:r>
              <a:rPr lang="en-US" altLang="en-US" dirty="0"/>
              <a:t>Evaluate the potential to cause cancer only if </a:t>
            </a:r>
          </a:p>
          <a:p>
            <a:pPr lvl="1" eaLnBrk="1" hangingPunct="1">
              <a:lnSpc>
                <a:spcPct val="100000"/>
              </a:lnSpc>
            </a:pPr>
            <a:r>
              <a:rPr lang="en-US" altLang="en-US" dirty="0"/>
              <a:t>Patients will live more than 2-3 years or life expectancy is significantly prolonged due to the treatment</a:t>
            </a:r>
          </a:p>
          <a:p>
            <a:pPr lvl="1" eaLnBrk="1" hangingPunct="1">
              <a:lnSpc>
                <a:spcPct val="100000"/>
              </a:lnSpc>
            </a:pPr>
            <a:r>
              <a:rPr lang="en-US" altLang="en-US" dirty="0"/>
              <a:t>And exposure will be “prolonged” or where there may be “cause for concern”</a:t>
            </a:r>
          </a:p>
          <a:p>
            <a:pPr eaLnBrk="1" hangingPunct="1">
              <a:lnSpc>
                <a:spcPct val="100000"/>
              </a:lnSpc>
            </a:pPr>
            <a:r>
              <a:rPr lang="en-US" altLang="en-US" dirty="0"/>
              <a:t>Timing depends on indication and duration of treatment, but usually in Phase III or later</a:t>
            </a:r>
          </a:p>
        </p:txBody>
      </p:sp>
      <p:pic>
        <p:nvPicPr>
          <p:cNvPr id="274436"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62950" y="63865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778712" y="6521545"/>
            <a:ext cx="41592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13</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1013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744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7443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altLang="en-US" dirty="0"/>
              <a:t>Reproduction toxicity studies</a:t>
            </a:r>
          </a:p>
        </p:txBody>
      </p:sp>
      <p:sp>
        <p:nvSpPr>
          <p:cNvPr id="54274" name="Rectangle 3"/>
          <p:cNvSpPr>
            <a:spLocks noGrp="1" noChangeArrowheads="1"/>
          </p:cNvSpPr>
          <p:nvPr>
            <p:ph idx="1"/>
          </p:nvPr>
        </p:nvSpPr>
        <p:spPr/>
        <p:txBody>
          <a:bodyPr/>
          <a:lstStyle/>
          <a:p>
            <a:pPr eaLnBrk="1" hangingPunct="1"/>
            <a:r>
              <a:rPr lang="en-US" altLang="en-US" dirty="0"/>
              <a:t>Evaluation of fertility and early embryonic development, effects on embryo-fetal development (teratogenicity), effects on late gestation to sexual maturation of the offspring generation</a:t>
            </a:r>
          </a:p>
          <a:p>
            <a:pPr eaLnBrk="1" hangingPunct="1"/>
            <a:r>
              <a:rPr lang="en-US" altLang="en-US" dirty="0"/>
              <a:t>Men may be included in Phase I and II trials prior to the conduct of male fertility study as an evaluation of the male reproductive system is performed in the repeat dose toxicology studies</a:t>
            </a:r>
          </a:p>
          <a:p>
            <a:pPr eaLnBrk="1" hangingPunct="1">
              <a:buFont typeface="Wingdings" charset="2"/>
              <a:buNone/>
            </a:pPr>
            <a:endParaRPr lang="en-US" altLang="en-US" sz="2800" dirty="0"/>
          </a:p>
          <a:p>
            <a:pPr eaLnBrk="1" hangingPunct="1"/>
            <a:endParaRPr lang="en-US" altLang="en-US" dirty="0"/>
          </a:p>
        </p:txBody>
      </p:sp>
      <p:pic>
        <p:nvPicPr>
          <p:cNvPr id="275461" name="Picture 5">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62950" y="6386541"/>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794614" y="6529496"/>
            <a:ext cx="35733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14</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706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7546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7546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altLang="en-US"/>
              <a:t>Reproduction toxicity studies (cont’d)</a:t>
            </a:r>
          </a:p>
        </p:txBody>
      </p:sp>
      <p:sp>
        <p:nvSpPr>
          <p:cNvPr id="56322" name="Rectangle 3"/>
          <p:cNvSpPr>
            <a:spLocks noGrp="1" noChangeArrowheads="1"/>
          </p:cNvSpPr>
          <p:nvPr>
            <p:ph idx="1"/>
          </p:nvPr>
        </p:nvSpPr>
        <p:spPr/>
        <p:txBody>
          <a:bodyPr/>
          <a:lstStyle/>
          <a:p>
            <a:pPr eaLnBrk="1" hangingPunct="1"/>
            <a:r>
              <a:rPr lang="en-US" altLang="en-US" dirty="0"/>
              <a:t>Women of childbearing potential</a:t>
            </a:r>
          </a:p>
          <a:p>
            <a:pPr eaLnBrk="1" hangingPunct="1"/>
            <a:r>
              <a:rPr lang="en-US" altLang="en-US" dirty="0"/>
              <a:t>All female reproduction toxicology studies and </a:t>
            </a:r>
            <a:r>
              <a:rPr lang="en-US" altLang="en-US" dirty="0" err="1"/>
              <a:t>genotoxicology</a:t>
            </a:r>
            <a:r>
              <a:rPr lang="en-US" altLang="en-US" dirty="0"/>
              <a:t> studies must be completed prior to inclusion in clinical trials of women of childbearing potential not using highly effective birth control or whose pregnancy status is unknown</a:t>
            </a:r>
          </a:p>
          <a:p>
            <a:pPr eaLnBrk="1" hangingPunct="1"/>
            <a:r>
              <a:rPr lang="en-US" altLang="en-US" dirty="0"/>
              <a:t>Pre- and post-natal development study should be submitted in the marketing application or earlier if there is cause for concern</a:t>
            </a:r>
          </a:p>
          <a:p>
            <a:pPr eaLnBrk="1" hangingPunct="1">
              <a:buFont typeface="Wingdings" charset="2"/>
              <a:buNone/>
            </a:pPr>
            <a:endParaRPr lang="en-US" altLang="en-US" sz="2800" dirty="0"/>
          </a:p>
          <a:p>
            <a:pPr eaLnBrk="1" hangingPunct="1"/>
            <a:endParaRPr lang="en-US" altLang="en-US" dirty="0"/>
          </a:p>
        </p:txBody>
      </p:sp>
      <p:pic>
        <p:nvPicPr>
          <p:cNvPr id="276486" name="Picture 6">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62950" y="637858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804164" y="6530989"/>
            <a:ext cx="33348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15</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40157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7648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7648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
          <p:cNvSpPr>
            <a:spLocks noGrp="1" noChangeArrowheads="1"/>
          </p:cNvSpPr>
          <p:nvPr>
            <p:ph type="ctrTitle"/>
          </p:nvPr>
        </p:nvSpPr>
        <p:spPr/>
        <p:txBody>
          <a:bodyPr/>
          <a:lstStyle/>
          <a:p>
            <a:pPr eaLnBrk="1" hangingPunct="1"/>
            <a:r>
              <a:rPr lang="en-US" altLang="en-US" i="0" dirty="0"/>
              <a:t>Case Study</a:t>
            </a:r>
          </a:p>
        </p:txBody>
      </p:sp>
      <p:pic>
        <p:nvPicPr>
          <p:cNvPr id="331784" name="Picture 8">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243178" y="639449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99694" y="6159440"/>
            <a:ext cx="1338262" cy="128588"/>
            <a:chOff x="3859213" y="5568950"/>
            <a:chExt cx="1338262" cy="128588"/>
          </a:xfrm>
        </p:grpSpPr>
        <p:sp>
          <p:nvSpPr>
            <p:cNvPr id="7"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9" name="Group 8"/>
          <p:cNvGrpSpPr/>
          <p:nvPr/>
        </p:nvGrpSpPr>
        <p:grpSpPr>
          <a:xfrm>
            <a:off x="3898900" y="323256"/>
            <a:ext cx="1338262" cy="128588"/>
            <a:chOff x="3859213" y="5568950"/>
            <a:chExt cx="1338262" cy="128588"/>
          </a:xfrm>
        </p:grpSpPr>
        <p:sp>
          <p:nvSpPr>
            <p:cNvPr id="10"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1"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
        <p:nvSpPr>
          <p:cNvPr id="12"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 name="object 8"/>
          <p:cNvSpPr txBox="1">
            <a:spLocks noChangeArrowheads="1"/>
          </p:cNvSpPr>
          <p:nvPr/>
        </p:nvSpPr>
        <p:spPr bwMode="auto">
          <a:xfrm>
            <a:off x="8802565" y="6497692"/>
            <a:ext cx="33348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16</a:t>
            </a:r>
            <a:endParaRPr lang="en-US" altLang="en-US" dirty="0">
              <a:latin typeface="Helvetica" charset="0"/>
              <a:ea typeface="Helvetica" charset="0"/>
              <a:cs typeface="Helvetica" charset="0"/>
            </a:endParaRPr>
          </a:p>
        </p:txBody>
      </p:sp>
    </p:spTree>
  </p:cSld>
  <p:clrMapOvr>
    <a:masterClrMapping/>
  </p:clrMapOvr>
  <p:transition advTm="2311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1140" fill="hold"/>
                                        <p:tgtEl>
                                          <p:spTgt spid="33178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3178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en-US" altLang="en-US" dirty="0" err="1"/>
              <a:t>Aranesp</a:t>
            </a:r>
            <a:r>
              <a:rPr lang="en-US" altLang="en-US" dirty="0">
                <a:ea typeface="Arial" charset="0"/>
                <a:cs typeface="Arial" charset="0"/>
              </a:rPr>
              <a:t>®</a:t>
            </a:r>
          </a:p>
        </p:txBody>
      </p:sp>
      <p:sp>
        <p:nvSpPr>
          <p:cNvPr id="59394" name="Rectangle 3"/>
          <p:cNvSpPr>
            <a:spLocks noGrp="1" noChangeArrowheads="1"/>
          </p:cNvSpPr>
          <p:nvPr>
            <p:ph idx="1"/>
          </p:nvPr>
        </p:nvSpPr>
        <p:spPr/>
        <p:txBody>
          <a:bodyPr/>
          <a:lstStyle/>
          <a:p>
            <a:pPr eaLnBrk="1" hangingPunct="1">
              <a:lnSpc>
                <a:spcPct val="100000"/>
              </a:lnSpc>
            </a:pPr>
            <a:r>
              <a:rPr lang="en-US" altLang="en-US" dirty="0"/>
              <a:t>165 amino acid recombinant-derived glycoprotein comparable to endogenous erythropoietin</a:t>
            </a:r>
          </a:p>
          <a:p>
            <a:pPr eaLnBrk="1" hangingPunct="1">
              <a:lnSpc>
                <a:spcPct val="100000"/>
              </a:lnSpc>
            </a:pPr>
            <a:r>
              <a:rPr lang="en-US" altLang="en-US" dirty="0"/>
              <a:t>Indicated for the treatment of anemia associated with chronic renal failure and in patients with non-myeloid malignancies where anemia is due to the effect of concomitantly administered chemotherapy</a:t>
            </a:r>
          </a:p>
          <a:p>
            <a:pPr eaLnBrk="1" hangingPunct="1">
              <a:buFont typeface="Wingdings" charset="2"/>
              <a:buNone/>
            </a:pPr>
            <a:endParaRPr lang="en-US" altLang="en-US" dirty="0"/>
          </a:p>
          <a:p>
            <a:pPr eaLnBrk="1" hangingPunct="1">
              <a:buFont typeface="Wingdings" charset="2"/>
              <a:buNone/>
            </a:pPr>
            <a:r>
              <a:rPr lang="en-US" altLang="en-US" sz="1200" dirty="0"/>
              <a:t>Toxicologist Review, BLA 99-1492, http://</a:t>
            </a:r>
            <a:r>
              <a:rPr lang="en-US" altLang="en-US" sz="1200" dirty="0" err="1"/>
              <a:t>www.fda.gov</a:t>
            </a:r>
            <a:r>
              <a:rPr lang="en-US" altLang="en-US" sz="1200" dirty="0"/>
              <a:t>/</a:t>
            </a:r>
            <a:r>
              <a:rPr lang="en-US" altLang="en-US" sz="1200" dirty="0" err="1"/>
              <a:t>cder</a:t>
            </a:r>
            <a:r>
              <a:rPr lang="en-US" altLang="en-US" sz="1200" dirty="0"/>
              <a:t>/biologics/review/Toxicology_Aranesp_1015031.pdf</a:t>
            </a:r>
          </a:p>
          <a:p>
            <a:pPr eaLnBrk="1" hangingPunct="1">
              <a:buFont typeface="Wingdings" charset="2"/>
              <a:buNone/>
            </a:pPr>
            <a:endParaRPr lang="en-US" altLang="en-US" dirty="0"/>
          </a:p>
        </p:txBody>
      </p:sp>
      <p:pic>
        <p:nvPicPr>
          <p:cNvPr id="265222" name="Picture 6">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62950" y="6386541"/>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802565" y="6529496"/>
            <a:ext cx="35733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17</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1664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652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652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pPr eaLnBrk="1" hangingPunct="1"/>
            <a:r>
              <a:rPr lang="en-US" altLang="en-US" i="1" dirty="0"/>
              <a:t>Definitions</a:t>
            </a:r>
          </a:p>
        </p:txBody>
      </p:sp>
      <p:sp>
        <p:nvSpPr>
          <p:cNvPr id="61442" name="Rectangle 3"/>
          <p:cNvSpPr>
            <a:spLocks noGrp="1" noChangeArrowheads="1"/>
          </p:cNvSpPr>
          <p:nvPr>
            <p:ph idx="1"/>
          </p:nvPr>
        </p:nvSpPr>
        <p:spPr/>
        <p:txBody>
          <a:bodyPr/>
          <a:lstStyle/>
          <a:p>
            <a:pPr eaLnBrk="1" hangingPunct="1">
              <a:lnSpc>
                <a:spcPct val="100000"/>
              </a:lnSpc>
            </a:pPr>
            <a:r>
              <a:rPr lang="en-US" altLang="en-US" dirty="0"/>
              <a:t>Good Laboratory Practice (GLP): a set of principles that provides a framework within which laboratory studies are planned, performed, monitored, recorded, reported and archived</a:t>
            </a:r>
          </a:p>
          <a:p>
            <a:pPr eaLnBrk="1" hangingPunct="1">
              <a:lnSpc>
                <a:spcPct val="100000"/>
              </a:lnSpc>
            </a:pPr>
            <a:r>
              <a:rPr lang="en-US" altLang="en-US" dirty="0"/>
              <a:t>Good Manufacturing Practices (GMP): a holistic approach of regulating the manufacturing and laboratory testing environment</a:t>
            </a:r>
          </a:p>
        </p:txBody>
      </p:sp>
      <p:pic>
        <p:nvPicPr>
          <p:cNvPr id="283652"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62950" y="637858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794614" y="6521545"/>
            <a:ext cx="41592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18</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1156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836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8365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398463" y="317500"/>
            <a:ext cx="8229600" cy="1371600"/>
          </a:xfrm>
        </p:spPr>
        <p:txBody>
          <a:bodyPr/>
          <a:lstStyle/>
          <a:p>
            <a:pPr eaLnBrk="1" hangingPunct="1"/>
            <a:r>
              <a:rPr lang="en-US" altLang="en-US" i="1" dirty="0"/>
              <a:t>Comparative in vivo pharmacology </a:t>
            </a:r>
          </a:p>
        </p:txBody>
      </p:sp>
      <p:sp>
        <p:nvSpPr>
          <p:cNvPr id="63490" name="Rectangle 3"/>
          <p:cNvSpPr>
            <a:spLocks noGrp="1" noChangeArrowheads="1"/>
          </p:cNvSpPr>
          <p:nvPr>
            <p:ph idx="1"/>
          </p:nvPr>
        </p:nvSpPr>
        <p:spPr>
          <a:xfrm>
            <a:off x="450755" y="1787518"/>
            <a:ext cx="8367713" cy="3886200"/>
          </a:xfrm>
        </p:spPr>
        <p:txBody>
          <a:bodyPr/>
          <a:lstStyle/>
          <a:p>
            <a:pPr eaLnBrk="1" hangingPunct="1"/>
            <a:r>
              <a:rPr lang="en-US" altLang="en-US" sz="1600" dirty="0">
                <a:ea typeface="Arial" charset="0"/>
                <a:cs typeface="Arial" charset="0"/>
              </a:rPr>
              <a:t>Study of the effect of NESP and </a:t>
            </a:r>
            <a:r>
              <a:rPr lang="en-US" altLang="en-US" sz="1600" dirty="0" err="1">
                <a:ea typeface="Arial" charset="0"/>
                <a:cs typeface="Arial" charset="0"/>
              </a:rPr>
              <a:t>rHUEPO</a:t>
            </a:r>
            <a:r>
              <a:rPr lang="en-US" altLang="en-US" sz="1600" dirty="0">
                <a:ea typeface="Arial" charset="0"/>
                <a:cs typeface="Arial" charset="0"/>
              </a:rPr>
              <a:t> on the HCT of normal mice, 10/93, lot x</a:t>
            </a:r>
          </a:p>
          <a:p>
            <a:pPr eaLnBrk="1" hangingPunct="1"/>
            <a:r>
              <a:rPr lang="en-US" altLang="en-US" sz="1600" dirty="0">
                <a:ea typeface="Arial" charset="0"/>
                <a:cs typeface="Arial" charset="0"/>
              </a:rPr>
              <a:t>Study of the effect of NESP and </a:t>
            </a:r>
            <a:r>
              <a:rPr lang="en-US" altLang="en-US" sz="1600" dirty="0" err="1">
                <a:ea typeface="Arial" charset="0"/>
                <a:cs typeface="Arial" charset="0"/>
              </a:rPr>
              <a:t>rHUEPO</a:t>
            </a:r>
            <a:r>
              <a:rPr lang="en-US" altLang="en-US" sz="1600" dirty="0">
                <a:ea typeface="Arial" charset="0"/>
                <a:cs typeface="Arial" charset="0"/>
              </a:rPr>
              <a:t> on the HCT of normal mice, 4/94, lot x</a:t>
            </a:r>
          </a:p>
          <a:p>
            <a:pPr eaLnBrk="1" hangingPunct="1"/>
            <a:r>
              <a:rPr lang="en-US" altLang="en-US" sz="1600" dirty="0">
                <a:ea typeface="Arial" charset="0"/>
                <a:cs typeface="Arial" charset="0"/>
              </a:rPr>
              <a:t>Study of the effect of NESP and </a:t>
            </a:r>
            <a:r>
              <a:rPr lang="en-US" altLang="en-US" sz="1600" dirty="0" err="1">
                <a:ea typeface="Arial" charset="0"/>
                <a:cs typeface="Arial" charset="0"/>
              </a:rPr>
              <a:t>rHUEPO</a:t>
            </a:r>
            <a:r>
              <a:rPr lang="en-US" altLang="en-US" sz="1600" dirty="0">
                <a:ea typeface="Arial" charset="0"/>
                <a:cs typeface="Arial" charset="0"/>
              </a:rPr>
              <a:t> on the HCT of normal mice, 8/94, lot x</a:t>
            </a:r>
          </a:p>
          <a:p>
            <a:pPr eaLnBrk="1" hangingPunct="1"/>
            <a:r>
              <a:rPr lang="en-US" altLang="en-US" sz="1600" dirty="0">
                <a:ea typeface="Arial" charset="0"/>
                <a:cs typeface="Arial" charset="0"/>
              </a:rPr>
              <a:t>Study of the effect of NESP and </a:t>
            </a:r>
            <a:r>
              <a:rPr lang="en-US" altLang="en-US" sz="1600" dirty="0" err="1">
                <a:ea typeface="Arial" charset="0"/>
                <a:cs typeface="Arial" charset="0"/>
              </a:rPr>
              <a:t>rHUEPO</a:t>
            </a:r>
            <a:r>
              <a:rPr lang="en-US" altLang="en-US" sz="1600" dirty="0">
                <a:ea typeface="Arial" charset="0"/>
                <a:cs typeface="Arial" charset="0"/>
              </a:rPr>
              <a:t> on the HCT of normal mice, 10/95, lot x</a:t>
            </a:r>
          </a:p>
          <a:p>
            <a:pPr eaLnBrk="1" hangingPunct="1"/>
            <a:r>
              <a:rPr lang="en-US" altLang="en-US" sz="1600" dirty="0">
                <a:ea typeface="Arial" charset="0"/>
                <a:cs typeface="Arial" charset="0"/>
              </a:rPr>
              <a:t>Study of the effect of NESP and </a:t>
            </a:r>
            <a:r>
              <a:rPr lang="en-US" altLang="en-US" sz="1600" dirty="0" err="1">
                <a:ea typeface="Arial" charset="0"/>
                <a:cs typeface="Arial" charset="0"/>
              </a:rPr>
              <a:t>rHUEPO</a:t>
            </a:r>
            <a:r>
              <a:rPr lang="en-US" altLang="en-US" sz="1600" dirty="0">
                <a:ea typeface="Arial" charset="0"/>
                <a:cs typeface="Arial" charset="0"/>
              </a:rPr>
              <a:t> on the HCT of normal mice, 11/95, lot x</a:t>
            </a:r>
          </a:p>
          <a:p>
            <a:pPr eaLnBrk="1" hangingPunct="1"/>
            <a:r>
              <a:rPr lang="en-US" altLang="en-US" sz="1600" dirty="0">
                <a:ea typeface="Arial" charset="0"/>
                <a:cs typeface="Arial" charset="0"/>
              </a:rPr>
              <a:t>Study of the effect of NESP and </a:t>
            </a:r>
            <a:r>
              <a:rPr lang="en-US" altLang="en-US" sz="1600" dirty="0" err="1">
                <a:ea typeface="Arial" charset="0"/>
                <a:cs typeface="Arial" charset="0"/>
              </a:rPr>
              <a:t>rHUEPO</a:t>
            </a:r>
            <a:r>
              <a:rPr lang="en-US" altLang="en-US" sz="1600" dirty="0">
                <a:ea typeface="Arial" charset="0"/>
                <a:cs typeface="Arial" charset="0"/>
              </a:rPr>
              <a:t> on the HCT of normal mice, 4/96, GLP lot – also used in toxicology studies</a:t>
            </a:r>
          </a:p>
          <a:p>
            <a:pPr eaLnBrk="1" hangingPunct="1"/>
            <a:r>
              <a:rPr lang="en-US" altLang="en-US" sz="1600" dirty="0">
                <a:ea typeface="Arial" charset="0"/>
                <a:cs typeface="Arial" charset="0"/>
              </a:rPr>
              <a:t>Study of the effect of NESP and </a:t>
            </a:r>
            <a:r>
              <a:rPr lang="en-US" altLang="en-US" sz="1600" dirty="0" err="1">
                <a:ea typeface="Arial" charset="0"/>
                <a:cs typeface="Arial" charset="0"/>
              </a:rPr>
              <a:t>rHUEPO</a:t>
            </a:r>
            <a:r>
              <a:rPr lang="en-US" altLang="en-US" sz="1600" dirty="0">
                <a:ea typeface="Arial" charset="0"/>
                <a:cs typeface="Arial" charset="0"/>
              </a:rPr>
              <a:t> on the HCT of normal mice, 7/96, lot x</a:t>
            </a:r>
          </a:p>
          <a:p>
            <a:pPr eaLnBrk="1" hangingPunct="1"/>
            <a:r>
              <a:rPr lang="en-US" altLang="en-US" sz="1600" dirty="0">
                <a:ea typeface="Arial" charset="0"/>
                <a:cs typeface="Arial" charset="0"/>
              </a:rPr>
              <a:t>Study of the effect of NESP and </a:t>
            </a:r>
            <a:r>
              <a:rPr lang="en-US" altLang="en-US" sz="1600" dirty="0" err="1">
                <a:ea typeface="Arial" charset="0"/>
                <a:cs typeface="Arial" charset="0"/>
              </a:rPr>
              <a:t>rHUEPO</a:t>
            </a:r>
            <a:r>
              <a:rPr lang="en-US" altLang="en-US" sz="1600" dirty="0">
                <a:ea typeface="Arial" charset="0"/>
                <a:cs typeface="Arial" charset="0"/>
              </a:rPr>
              <a:t> on the HCT of normal mice, 3/97, lot x</a:t>
            </a:r>
          </a:p>
          <a:p>
            <a:pPr eaLnBrk="1" hangingPunct="1"/>
            <a:r>
              <a:rPr lang="en-US" altLang="en-US" sz="1600" dirty="0">
                <a:ea typeface="Arial" charset="0"/>
                <a:cs typeface="Arial" charset="0"/>
              </a:rPr>
              <a:t>Study of the effect of NESP and </a:t>
            </a:r>
            <a:r>
              <a:rPr lang="en-US" altLang="en-US" sz="1600" dirty="0" err="1">
                <a:ea typeface="Arial" charset="0"/>
                <a:cs typeface="Arial" charset="0"/>
              </a:rPr>
              <a:t>rHUEPO</a:t>
            </a:r>
            <a:r>
              <a:rPr lang="en-US" altLang="en-US" sz="1600" dirty="0">
                <a:ea typeface="Arial" charset="0"/>
                <a:cs typeface="Arial" charset="0"/>
              </a:rPr>
              <a:t> on the HCT of normal mice, 8/97, GMP lot</a:t>
            </a:r>
          </a:p>
          <a:p>
            <a:pPr eaLnBrk="1" hangingPunct="1"/>
            <a:r>
              <a:rPr lang="en-US" altLang="en-US" sz="2000" dirty="0">
                <a:solidFill>
                  <a:srgbClr val="00B050"/>
                </a:solidFill>
                <a:ea typeface="Arial" charset="0"/>
                <a:cs typeface="Arial" charset="0"/>
              </a:rPr>
              <a:t>Conclusion: demonstration of a dose-dependent increase in HCT and NESP 4-fold more potent than EPO when dosed TIW</a:t>
            </a:r>
          </a:p>
          <a:p>
            <a:pPr lvl="1" eaLnBrk="1" hangingPunct="1"/>
            <a:endParaRPr lang="en-US" altLang="en-US" sz="2000" dirty="0">
              <a:ea typeface="Arial" charset="0"/>
              <a:cs typeface="Arial" charset="0"/>
            </a:endParaRPr>
          </a:p>
          <a:p>
            <a:pPr lvl="1" eaLnBrk="1" hangingPunct="1"/>
            <a:endParaRPr lang="en-US" altLang="en-US" dirty="0">
              <a:ea typeface="Arial" charset="0"/>
              <a:cs typeface="Arial" charset="0"/>
            </a:endParaRPr>
          </a:p>
          <a:p>
            <a:pPr lvl="1" eaLnBrk="1" hangingPunct="1"/>
            <a:endParaRPr lang="en-US" altLang="en-US" dirty="0">
              <a:ea typeface="Arial" charset="0"/>
              <a:cs typeface="Arial" charset="0"/>
            </a:endParaRPr>
          </a:p>
          <a:p>
            <a:pPr lvl="1" eaLnBrk="1" hangingPunct="1"/>
            <a:endParaRPr lang="en-US" altLang="en-US" dirty="0">
              <a:ea typeface="Arial" charset="0"/>
              <a:cs typeface="Arial" charset="0"/>
            </a:endParaRPr>
          </a:p>
        </p:txBody>
      </p:sp>
      <p:pic>
        <p:nvPicPr>
          <p:cNvPr id="278532"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46082" y="637859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778713" y="6521545"/>
            <a:ext cx="37324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19</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32091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785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785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a:spLocks/>
          </p:cNvSpPr>
          <p:nvPr/>
        </p:nvSpPr>
        <p:spPr bwMode="auto">
          <a:xfrm>
            <a:off x="758825" y="1701800"/>
            <a:ext cx="5946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nchor="b">
            <a:spAutoFit/>
          </a:bodyPr>
          <a:lstStyle>
            <a:lvl1pPr marL="12700" defTabSz="685800">
              <a:lnSpc>
                <a:spcPct val="90000"/>
              </a:lnSpc>
              <a:spcBef>
                <a:spcPts val="750"/>
              </a:spcBef>
              <a:buFont typeface="Arial" charset="0"/>
              <a:buChar char="•"/>
              <a:defRPr sz="2100">
                <a:solidFill>
                  <a:schemeClr val="tx1"/>
                </a:solidFill>
                <a:latin typeface="Calibri" charset="0"/>
              </a:defRPr>
            </a:lvl1pPr>
            <a:lvl2pPr marL="742950" indent="-285750" defTabSz="685800">
              <a:lnSpc>
                <a:spcPct val="90000"/>
              </a:lnSpc>
              <a:spcBef>
                <a:spcPts val="375"/>
              </a:spcBef>
              <a:buFont typeface="Arial" charset="0"/>
              <a:buChar char="•"/>
              <a:defRPr>
                <a:solidFill>
                  <a:schemeClr val="tx1"/>
                </a:solidFill>
                <a:latin typeface="Calibri" charset="0"/>
              </a:defRPr>
            </a:lvl2pPr>
            <a:lvl3pPr marL="1143000" indent="-228600" defTabSz="685800">
              <a:lnSpc>
                <a:spcPct val="90000"/>
              </a:lnSpc>
              <a:spcBef>
                <a:spcPts val="375"/>
              </a:spcBef>
              <a:buFont typeface="Arial" charset="0"/>
              <a:buChar char="•"/>
              <a:defRPr sz="1500">
                <a:solidFill>
                  <a:schemeClr val="tx1"/>
                </a:solidFill>
                <a:latin typeface="Calibri" charset="0"/>
              </a:defRPr>
            </a:lvl3pPr>
            <a:lvl4pPr marL="1600200" indent="-228600" defTabSz="685800">
              <a:lnSpc>
                <a:spcPct val="90000"/>
              </a:lnSpc>
              <a:spcBef>
                <a:spcPts val="375"/>
              </a:spcBef>
              <a:buFont typeface="Arial" charset="0"/>
              <a:buChar char="•"/>
              <a:defRPr sz="1300">
                <a:solidFill>
                  <a:schemeClr val="tx1"/>
                </a:solidFill>
                <a:latin typeface="Calibri" charset="0"/>
              </a:defRPr>
            </a:lvl4pPr>
            <a:lvl5pPr marL="2057400" indent="-228600" defTabSz="685800">
              <a:lnSpc>
                <a:spcPct val="90000"/>
              </a:lnSpc>
              <a:spcBef>
                <a:spcPts val="375"/>
              </a:spcBef>
              <a:buFont typeface="Arial" charset="0"/>
              <a:buChar char="•"/>
              <a:defRPr sz="13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9pPr>
          </a:lstStyle>
          <a:p>
            <a:pPr eaLnBrk="1" hangingPunct="1">
              <a:lnSpc>
                <a:spcPct val="100000"/>
              </a:lnSpc>
              <a:spcBef>
                <a:spcPts val="100"/>
              </a:spcBef>
              <a:buFontTx/>
              <a:buNone/>
            </a:pPr>
            <a:r>
              <a:rPr lang="en-US" altLang="en-US" sz="3000" b="1">
                <a:solidFill>
                  <a:srgbClr val="40AD49"/>
                </a:solidFill>
                <a:latin typeface="Constantia" charset="0"/>
                <a:ea typeface="Constantia" charset="0"/>
                <a:cs typeface="Constantia" charset="0"/>
              </a:rPr>
              <a:t>Suzanne Sensabaugh, MS, MBA</a:t>
            </a:r>
            <a:endParaRPr lang="en-US" altLang="en-US" sz="3000">
              <a:latin typeface="Constantia" charset="0"/>
              <a:ea typeface="Constantia" charset="0"/>
              <a:cs typeface="Constantia" charset="0"/>
            </a:endParaRPr>
          </a:p>
        </p:txBody>
      </p:sp>
      <p:sp>
        <p:nvSpPr>
          <p:cNvPr id="5" name="object 3"/>
          <p:cNvSpPr txBox="1">
            <a:spLocks noChangeArrowheads="1"/>
          </p:cNvSpPr>
          <p:nvPr/>
        </p:nvSpPr>
        <p:spPr bwMode="auto">
          <a:xfrm>
            <a:off x="742950" y="2760663"/>
            <a:ext cx="8131175" cy="250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spcBef>
                <a:spcPts val="100"/>
              </a:spcBef>
            </a:pPr>
            <a:r>
              <a:rPr lang="en-US" altLang="en-US" sz="2200" b="1" dirty="0">
                <a:solidFill>
                  <a:srgbClr val="25408F"/>
                </a:solidFill>
                <a:latin typeface="Constantia" charset="0"/>
                <a:ea typeface="Constantia" charset="0"/>
                <a:cs typeface="Constantia" charset="0"/>
              </a:rPr>
              <a:t>Former FDA</a:t>
            </a:r>
            <a:r>
              <a:rPr lang="en-US" altLang="en-US" sz="2200" dirty="0">
                <a:solidFill>
                  <a:srgbClr val="25408F"/>
                </a:solidFill>
                <a:latin typeface="Constantia" charset="0"/>
                <a:ea typeface="Constantia" charset="0"/>
                <a:cs typeface="Constantia" charset="0"/>
              </a:rPr>
              <a:t>: Reviewer of hundreds </a:t>
            </a:r>
            <a:r>
              <a:rPr lang="en-US" altLang="en-US" sz="2200">
                <a:solidFill>
                  <a:srgbClr val="25408F"/>
                </a:solidFill>
                <a:latin typeface="Constantia" charset="0"/>
                <a:ea typeface="Constantia" charset="0"/>
                <a:cs typeface="Constantia" charset="0"/>
              </a:rPr>
              <a:t>of industry </a:t>
            </a:r>
            <a:r>
              <a:rPr lang="en-US" altLang="en-US" sz="2200" dirty="0">
                <a:solidFill>
                  <a:srgbClr val="25408F"/>
                </a:solidFill>
                <a:latin typeface="Constantia" charset="0"/>
                <a:ea typeface="Constantia" charset="0"/>
                <a:cs typeface="Constantia" charset="0"/>
              </a:rPr>
              <a:t>submissions.</a:t>
            </a:r>
            <a:endParaRPr lang="en-US" altLang="en-US" sz="2200" dirty="0">
              <a:latin typeface="Constantia" charset="0"/>
              <a:ea typeface="Constantia" charset="0"/>
              <a:cs typeface="Constantia" charset="0"/>
            </a:endParaRPr>
          </a:p>
          <a:p>
            <a:pPr>
              <a:spcBef>
                <a:spcPts val="50"/>
              </a:spcBef>
            </a:pPr>
            <a:endParaRPr lang="en-US" altLang="en-US" sz="2200" dirty="0">
              <a:latin typeface="Constantia" charset="0"/>
              <a:ea typeface="Constantia" charset="0"/>
              <a:cs typeface="Constantia" charset="0"/>
            </a:endParaRPr>
          </a:p>
          <a:p>
            <a:pPr>
              <a:lnSpc>
                <a:spcPct val="108000"/>
              </a:lnSpc>
            </a:pPr>
            <a:r>
              <a:rPr lang="en-US" altLang="en-US" sz="2200" b="1" dirty="0">
                <a:solidFill>
                  <a:srgbClr val="25408F"/>
                </a:solidFill>
                <a:latin typeface="Constantia" charset="0"/>
                <a:ea typeface="Constantia" charset="0"/>
                <a:cs typeface="Constantia" charset="0"/>
              </a:rPr>
              <a:t>Committee member who drafted FDA Guidelines</a:t>
            </a:r>
            <a:r>
              <a:rPr lang="en-US" altLang="en-US" sz="2200" dirty="0">
                <a:solidFill>
                  <a:srgbClr val="25408F"/>
                </a:solidFill>
                <a:latin typeface="Constantia" charset="0"/>
                <a:ea typeface="Constantia" charset="0"/>
                <a:cs typeface="Constantia" charset="0"/>
              </a:rPr>
              <a:t>: Received  numerous awards.</a:t>
            </a:r>
          </a:p>
          <a:p>
            <a:pPr>
              <a:lnSpc>
                <a:spcPct val="108000"/>
              </a:lnSpc>
            </a:pPr>
            <a:endParaRPr lang="en-US" altLang="en-US" sz="2200" dirty="0">
              <a:latin typeface="Constantia" charset="0"/>
              <a:ea typeface="Constantia" charset="0"/>
              <a:cs typeface="Constantia" charset="0"/>
            </a:endParaRPr>
          </a:p>
          <a:p>
            <a:r>
              <a:rPr lang="en-US" altLang="en-US" sz="2200" b="1" dirty="0">
                <a:solidFill>
                  <a:srgbClr val="25408F"/>
                </a:solidFill>
                <a:latin typeface="Constantia" charset="0"/>
                <a:ea typeface="Constantia" charset="0"/>
                <a:cs typeface="Constantia" charset="0"/>
              </a:rPr>
              <a:t>Former industry</a:t>
            </a:r>
            <a:r>
              <a:rPr lang="en-US" altLang="en-US" sz="2200" dirty="0">
                <a:solidFill>
                  <a:srgbClr val="25408F"/>
                </a:solidFill>
                <a:latin typeface="Constantia" charset="0"/>
                <a:ea typeface="Constantia" charset="0"/>
                <a:cs typeface="Constantia" charset="0"/>
              </a:rPr>
              <a:t>: Drafted submissions for FDA review. Since</a:t>
            </a:r>
          </a:p>
          <a:p>
            <a:r>
              <a:rPr lang="en-US" altLang="en-US" sz="2200" dirty="0">
                <a:solidFill>
                  <a:srgbClr val="25408F"/>
                </a:solidFill>
                <a:latin typeface="Constantia" charset="0"/>
                <a:ea typeface="Constantia" charset="0"/>
                <a:cs typeface="Constantia" charset="0"/>
              </a:rPr>
              <a:t>2009, assisted in the development of over 120 drugs</a:t>
            </a:r>
            <a:r>
              <a:rPr lang="en-US" altLang="en-US" sz="2400" dirty="0">
                <a:solidFill>
                  <a:srgbClr val="25408F"/>
                </a:solidFill>
                <a:latin typeface="Kepler Std" charset="0"/>
                <a:ea typeface="Kepler Std" charset="0"/>
                <a:cs typeface="Kepler Std" charset="0"/>
              </a:rPr>
              <a:t>.</a:t>
            </a:r>
            <a:endParaRPr lang="en-US" altLang="en-US" sz="2400" dirty="0">
              <a:latin typeface="Kepler Std" charset="0"/>
              <a:ea typeface="Kepler Std" charset="0"/>
              <a:cs typeface="Kepler Std" charset="0"/>
            </a:endParaRPr>
          </a:p>
        </p:txBody>
      </p:sp>
      <p:sp>
        <p:nvSpPr>
          <p:cNvPr id="6" name="object 4"/>
          <p:cNvSpPr>
            <a:spLocks noChangeArrowheads="1"/>
          </p:cNvSpPr>
          <p:nvPr/>
        </p:nvSpPr>
        <p:spPr bwMode="auto">
          <a:xfrm>
            <a:off x="800100" y="560388"/>
            <a:ext cx="1047750" cy="1049337"/>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endParaRPr lang="en-US" altLang="en-US"/>
          </a:p>
        </p:txBody>
      </p:sp>
      <p:sp>
        <p:nvSpPr>
          <p:cNvPr id="7"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object 6"/>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noFill/>
          <a:ln w="12700">
            <a:solidFill>
              <a:srgbClr val="40AD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object 7"/>
          <p:cNvSpPr>
            <a:spLocks/>
          </p:cNvSpPr>
          <p:nvPr/>
        </p:nvSpPr>
        <p:spPr bwMode="auto">
          <a:xfrm>
            <a:off x="800100" y="2295525"/>
            <a:ext cx="8343900" cy="0"/>
          </a:xfrm>
          <a:custGeom>
            <a:avLst/>
            <a:gdLst>
              <a:gd name="T0" fmla="*/ 0 w 8343900"/>
              <a:gd name="T1" fmla="*/ 8343900 w 8343900"/>
              <a:gd name="T2" fmla="*/ 0 60000 65536"/>
              <a:gd name="T3" fmla="*/ 0 60000 65536"/>
            </a:gdLst>
            <a:ahLst/>
            <a:cxnLst>
              <a:cxn ang="T2">
                <a:pos x="T0" y="0"/>
              </a:cxn>
              <a:cxn ang="T3">
                <a:pos x="T1" y="0"/>
              </a:cxn>
            </a:cxnLst>
            <a:rect l="0" t="0" r="r" b="b"/>
            <a:pathLst>
              <a:path w="8343900">
                <a:moveTo>
                  <a:pt x="0" y="0"/>
                </a:moveTo>
                <a:lnTo>
                  <a:pt x="8343900" y="0"/>
                </a:lnTo>
              </a:path>
            </a:pathLst>
          </a:custGeom>
          <a:noFill/>
          <a:ln w="12700">
            <a:solidFill>
              <a:srgbClr val="40AD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 name="object 8"/>
          <p:cNvSpPr txBox="1">
            <a:spLocks noChangeArrowheads="1"/>
          </p:cNvSpPr>
          <p:nvPr/>
        </p:nvSpPr>
        <p:spPr bwMode="auto">
          <a:xfrm>
            <a:off x="8874125" y="6465888"/>
            <a:ext cx="185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fld id="{0F3C2F32-CC20-9B4B-B0D6-6E3881827D7B}" type="slidenum">
              <a:rPr lang="en-US" altLang="en-US">
                <a:solidFill>
                  <a:srgbClr val="FFFFFF"/>
                </a:solidFill>
                <a:latin typeface="Helvetica" charset="0"/>
                <a:ea typeface="Helvetica" charset="0"/>
                <a:cs typeface="Helvetica" charset="0"/>
              </a:rPr>
              <a:pPr>
                <a:lnSpc>
                  <a:spcPts val="2013"/>
                </a:lnSpc>
              </a:pPr>
              <a:t>2</a:t>
            </a:fld>
            <a:endParaRPr lang="en-US" altLang="en-US">
              <a:latin typeface="Helvetica" charset="0"/>
              <a:ea typeface="Helvetica" charset="0"/>
              <a:cs typeface="Helvetica" charset="0"/>
            </a:endParaRPr>
          </a:p>
        </p:txBody>
      </p:sp>
      <p:grpSp>
        <p:nvGrpSpPr>
          <p:cNvPr id="11" name="Group 10"/>
          <p:cNvGrpSpPr/>
          <p:nvPr/>
        </p:nvGrpSpPr>
        <p:grpSpPr>
          <a:xfrm>
            <a:off x="3899694" y="6159440"/>
            <a:ext cx="1338262" cy="128588"/>
            <a:chOff x="3859213" y="5568950"/>
            <a:chExt cx="1338262" cy="128588"/>
          </a:xfrm>
        </p:grpSpPr>
        <p:sp>
          <p:nvSpPr>
            <p:cNvPr id="12"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4" name="Group 13"/>
          <p:cNvGrpSpPr/>
          <p:nvPr/>
        </p:nvGrpSpPr>
        <p:grpSpPr>
          <a:xfrm>
            <a:off x="3898900" y="276800"/>
            <a:ext cx="1338262" cy="128588"/>
            <a:chOff x="3859213" y="5568950"/>
            <a:chExt cx="1338262" cy="128588"/>
          </a:xfrm>
        </p:grpSpPr>
        <p:sp>
          <p:nvSpPr>
            <p:cNvPr id="15"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6"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extLst>
      <p:ext uri="{BB962C8B-B14F-4D97-AF65-F5344CB8AC3E}">
        <p14:creationId xmlns:p14="http://schemas.microsoft.com/office/powerpoint/2010/main" val="2043617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628650" y="352424"/>
            <a:ext cx="7886700" cy="1325563"/>
          </a:xfrm>
        </p:spPr>
        <p:txBody>
          <a:bodyPr/>
          <a:lstStyle/>
          <a:p>
            <a:pPr eaLnBrk="1" hangingPunct="1"/>
            <a:r>
              <a:rPr lang="en-US" altLang="en-US" i="1" dirty="0"/>
              <a:t>Preclinical studies</a:t>
            </a:r>
          </a:p>
        </p:txBody>
      </p:sp>
      <p:sp>
        <p:nvSpPr>
          <p:cNvPr id="65538" name="Rectangle 3"/>
          <p:cNvSpPr>
            <a:spLocks noGrp="1" noChangeArrowheads="1"/>
          </p:cNvSpPr>
          <p:nvPr>
            <p:ph idx="1"/>
          </p:nvPr>
        </p:nvSpPr>
        <p:spPr/>
        <p:txBody>
          <a:bodyPr/>
          <a:lstStyle/>
          <a:p>
            <a:pPr eaLnBrk="1" hangingPunct="1"/>
            <a:r>
              <a:rPr lang="en-US" altLang="en-US" dirty="0"/>
              <a:t>Immunogenicity</a:t>
            </a:r>
          </a:p>
          <a:p>
            <a:pPr lvl="1" eaLnBrk="1" hangingPunct="1"/>
            <a:r>
              <a:rPr lang="en-US" altLang="en-US" sz="2200" dirty="0"/>
              <a:t>Mice were injected SQ and IV</a:t>
            </a:r>
          </a:p>
          <a:p>
            <a:pPr lvl="1" eaLnBrk="1" hangingPunct="1"/>
            <a:r>
              <a:rPr lang="en-US" altLang="en-US" sz="2200" dirty="0"/>
              <a:t>Concern that as NESP has a longer half-life may be more immunogenic</a:t>
            </a:r>
          </a:p>
          <a:p>
            <a:pPr lvl="1" eaLnBrk="1" hangingPunct="1"/>
            <a:r>
              <a:rPr lang="en-US" altLang="en-US" sz="2200" dirty="0"/>
              <a:t>Ab titers were similar and the SQ route was more immunogenic than IV</a:t>
            </a:r>
          </a:p>
          <a:p>
            <a:pPr eaLnBrk="1" hangingPunct="1"/>
            <a:r>
              <a:rPr lang="en-US" altLang="en-US" dirty="0"/>
              <a:t>In vitro pharmacology</a:t>
            </a:r>
          </a:p>
          <a:p>
            <a:pPr lvl="1" eaLnBrk="1" hangingPunct="1"/>
            <a:r>
              <a:rPr lang="en-US" altLang="en-US" sz="2200" dirty="0"/>
              <a:t>Studies in cells that demonstrated comparable receptor binding activities and stimulation of erythroid progenitor cells</a:t>
            </a:r>
          </a:p>
          <a:p>
            <a:pPr eaLnBrk="1" hangingPunct="1"/>
            <a:endParaRPr lang="en-US" altLang="en-US" sz="2400" dirty="0"/>
          </a:p>
          <a:p>
            <a:pPr lvl="1" eaLnBrk="1" hangingPunct="1"/>
            <a:endParaRPr lang="en-US" altLang="en-US" dirty="0"/>
          </a:p>
        </p:txBody>
      </p:sp>
      <p:pic>
        <p:nvPicPr>
          <p:cNvPr id="266244"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62950"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770761" y="6505643"/>
            <a:ext cx="34143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20</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1233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662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6624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pPr eaLnBrk="1" hangingPunct="1"/>
            <a:r>
              <a:rPr lang="en-US" altLang="en-US" i="1" dirty="0"/>
              <a:t>PK/ADME</a:t>
            </a:r>
          </a:p>
        </p:txBody>
      </p:sp>
      <p:sp>
        <p:nvSpPr>
          <p:cNvPr id="66562" name="Rectangle 3"/>
          <p:cNvSpPr>
            <a:spLocks noGrp="1" noChangeArrowheads="1"/>
          </p:cNvSpPr>
          <p:nvPr>
            <p:ph idx="1"/>
          </p:nvPr>
        </p:nvSpPr>
        <p:spPr>
          <a:xfrm>
            <a:off x="628650" y="1356499"/>
            <a:ext cx="7886700" cy="4351338"/>
          </a:xfrm>
        </p:spPr>
        <p:txBody>
          <a:bodyPr/>
          <a:lstStyle/>
          <a:p>
            <a:pPr eaLnBrk="1" hangingPunct="1"/>
            <a:r>
              <a:rPr lang="en-US" altLang="en-US" sz="2000" dirty="0"/>
              <a:t>Single dose PK in rats; IV/SQ (non-GLP)</a:t>
            </a:r>
          </a:p>
          <a:p>
            <a:pPr eaLnBrk="1" hangingPunct="1"/>
            <a:r>
              <a:rPr lang="en-US" altLang="en-US" sz="2000" dirty="0"/>
              <a:t>Single dose PK SQ/IV in dogs (non-GLP)</a:t>
            </a:r>
          </a:p>
          <a:p>
            <a:pPr eaLnBrk="1" hangingPunct="1"/>
            <a:r>
              <a:rPr lang="en-US" altLang="en-US" sz="2000" dirty="0"/>
              <a:t>Single dose comparative PK in dogs (non-GLP)</a:t>
            </a:r>
          </a:p>
          <a:p>
            <a:pPr eaLnBrk="1" hangingPunct="1"/>
            <a:r>
              <a:rPr lang="en-US" altLang="en-US" sz="2000" dirty="0"/>
              <a:t>Multiple dose PK SQ in dogs (non-GLP)</a:t>
            </a:r>
          </a:p>
          <a:p>
            <a:pPr eaLnBrk="1" hangingPunct="1"/>
            <a:r>
              <a:rPr lang="en-US" altLang="en-US" sz="2000" dirty="0"/>
              <a:t>PK in </a:t>
            </a:r>
            <a:r>
              <a:rPr lang="en-US" altLang="en-US" sz="2000" dirty="0" err="1"/>
              <a:t>monolaterally</a:t>
            </a:r>
            <a:r>
              <a:rPr lang="en-US" altLang="en-US" sz="2000" dirty="0"/>
              <a:t> and bilaterally </a:t>
            </a:r>
            <a:r>
              <a:rPr lang="en-US" altLang="en-US" sz="2000" dirty="0" err="1"/>
              <a:t>nephrectomized</a:t>
            </a:r>
            <a:r>
              <a:rPr lang="en-US" altLang="en-US" sz="2000" dirty="0"/>
              <a:t> rats (non-GLP)</a:t>
            </a:r>
          </a:p>
          <a:p>
            <a:pPr eaLnBrk="1" hangingPunct="1"/>
            <a:r>
              <a:rPr lang="en-US" altLang="en-US" sz="2000" dirty="0"/>
              <a:t>Linear dose and hepatic elimination in rats (non-GLP)</a:t>
            </a:r>
          </a:p>
          <a:p>
            <a:pPr eaLnBrk="1" hangingPunct="1"/>
            <a:r>
              <a:rPr lang="en-US" altLang="en-US" sz="2000" dirty="0"/>
              <a:t>Distribution and excretion in rats following a single SQ/IV dose (GLP)</a:t>
            </a:r>
          </a:p>
          <a:p>
            <a:pPr eaLnBrk="1" hangingPunct="1"/>
            <a:r>
              <a:rPr lang="en-US" altLang="en-US" sz="2000" dirty="0"/>
              <a:t>IV/SQ dosing of HSA containing &amp; HSA-free lots in dogs (non-GLP)  </a:t>
            </a:r>
          </a:p>
          <a:p>
            <a:pPr eaLnBrk="1" hangingPunct="1"/>
            <a:r>
              <a:rPr lang="en-US" altLang="en-US" sz="2000" dirty="0"/>
              <a:t>Dose-range finding PK of IV single dose in mice (non-GLP)</a:t>
            </a:r>
          </a:p>
          <a:p>
            <a:pPr eaLnBrk="1" hangingPunct="1"/>
            <a:r>
              <a:rPr lang="en-US" altLang="en-US" sz="2000" dirty="0">
                <a:solidFill>
                  <a:srgbClr val="00B050"/>
                </a:solidFill>
              </a:rPr>
              <a:t>Conclusion: showed expected exaggerated pharmacological response consisting of increased red cell mass and dose-dependent increase</a:t>
            </a:r>
          </a:p>
          <a:p>
            <a:pPr eaLnBrk="1" hangingPunct="1"/>
            <a:endParaRPr lang="en-US" altLang="en-US" dirty="0"/>
          </a:p>
        </p:txBody>
      </p:sp>
      <p:pic>
        <p:nvPicPr>
          <p:cNvPr id="282628"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62950" y="637859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802565" y="6513594"/>
            <a:ext cx="41592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21</a:t>
            </a:r>
            <a:endParaRPr lang="en-US" altLang="en-US" dirty="0">
              <a:latin typeface="Helvetica" charset="0"/>
              <a:ea typeface="Helvetica" charset="0"/>
              <a:cs typeface="Helvetica" charset="0"/>
            </a:endParaRPr>
          </a:p>
        </p:txBody>
      </p:sp>
      <p:grpSp>
        <p:nvGrpSpPr>
          <p:cNvPr id="7" name="Group 6"/>
          <p:cNvGrpSpPr/>
          <p:nvPr/>
        </p:nvGrpSpPr>
        <p:grpSpPr>
          <a:xfrm>
            <a:off x="3898900" y="323256"/>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106" y="6176741"/>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15261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826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8262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pPr eaLnBrk="1" hangingPunct="1"/>
            <a:r>
              <a:rPr lang="en-US" altLang="en-US" i="1" dirty="0"/>
              <a:t>Single dose toxicology</a:t>
            </a:r>
          </a:p>
        </p:txBody>
      </p:sp>
      <p:sp>
        <p:nvSpPr>
          <p:cNvPr id="67586" name="Rectangle 3"/>
          <p:cNvSpPr>
            <a:spLocks noGrp="1" noChangeArrowheads="1"/>
          </p:cNvSpPr>
          <p:nvPr>
            <p:ph idx="1"/>
          </p:nvPr>
        </p:nvSpPr>
        <p:spPr/>
        <p:txBody>
          <a:bodyPr/>
          <a:lstStyle/>
          <a:p>
            <a:pPr eaLnBrk="1" hangingPunct="1">
              <a:lnSpc>
                <a:spcPct val="100000"/>
              </a:lnSpc>
            </a:pPr>
            <a:r>
              <a:rPr lang="en-US" altLang="en-US" dirty="0"/>
              <a:t>Single dose </a:t>
            </a:r>
            <a:r>
              <a:rPr lang="en-US" altLang="en-US" dirty="0" err="1"/>
              <a:t>tox</a:t>
            </a:r>
            <a:r>
              <a:rPr lang="en-US" altLang="en-US" dirty="0"/>
              <a:t> IV in rats (non-GLP)</a:t>
            </a:r>
          </a:p>
          <a:p>
            <a:pPr eaLnBrk="1" hangingPunct="1">
              <a:lnSpc>
                <a:spcPct val="100000"/>
              </a:lnSpc>
            </a:pPr>
            <a:r>
              <a:rPr lang="en-US" altLang="en-US" dirty="0"/>
              <a:t>Acute dose </a:t>
            </a:r>
            <a:r>
              <a:rPr lang="en-US" altLang="en-US" dirty="0" err="1"/>
              <a:t>tox</a:t>
            </a:r>
            <a:r>
              <a:rPr lang="en-US" altLang="en-US" dirty="0"/>
              <a:t> IV in rats (GLP)</a:t>
            </a:r>
          </a:p>
          <a:p>
            <a:pPr eaLnBrk="1" hangingPunct="1">
              <a:lnSpc>
                <a:spcPct val="100000"/>
              </a:lnSpc>
            </a:pPr>
            <a:r>
              <a:rPr lang="en-US" altLang="en-US" dirty="0"/>
              <a:t>Single-dose range-finding IV </a:t>
            </a:r>
            <a:r>
              <a:rPr lang="en-US" altLang="en-US" dirty="0" err="1"/>
              <a:t>tox</a:t>
            </a:r>
            <a:r>
              <a:rPr lang="en-US" altLang="en-US" dirty="0"/>
              <a:t> study in dogs (non-GLP)</a:t>
            </a:r>
          </a:p>
          <a:p>
            <a:pPr eaLnBrk="1" hangingPunct="1">
              <a:lnSpc>
                <a:spcPct val="100000"/>
              </a:lnSpc>
            </a:pPr>
            <a:r>
              <a:rPr lang="en-US" altLang="en-US" dirty="0"/>
              <a:t>Acute dose </a:t>
            </a:r>
            <a:r>
              <a:rPr lang="en-US" altLang="en-US" dirty="0" err="1"/>
              <a:t>tox</a:t>
            </a:r>
            <a:r>
              <a:rPr lang="en-US" altLang="en-US" dirty="0"/>
              <a:t> IV in dogs (GLP)</a:t>
            </a:r>
          </a:p>
          <a:p>
            <a:pPr eaLnBrk="1" hangingPunct="1">
              <a:lnSpc>
                <a:spcPct val="100000"/>
              </a:lnSpc>
            </a:pPr>
            <a:r>
              <a:rPr lang="en-US" altLang="en-US" dirty="0"/>
              <a:t>Showed expected exaggerated pharmacological effects consisting of increased red cell mass and increased reticulocyte levels</a:t>
            </a:r>
          </a:p>
          <a:p>
            <a:pPr eaLnBrk="1" hangingPunct="1">
              <a:lnSpc>
                <a:spcPct val="100000"/>
              </a:lnSpc>
            </a:pPr>
            <a:r>
              <a:rPr lang="en-US" altLang="en-US" dirty="0"/>
              <a:t>No NOEL due to exaggerated pharmacological effects, but well tolerated up to 150 </a:t>
            </a:r>
            <a:r>
              <a:rPr lang="el-GR" altLang="en-US" dirty="0">
                <a:ea typeface="Arial" charset="0"/>
                <a:cs typeface="Arial" charset="0"/>
              </a:rPr>
              <a:t>μ</a:t>
            </a:r>
            <a:r>
              <a:rPr lang="en-US" altLang="en-US" dirty="0">
                <a:ea typeface="Arial" charset="0"/>
                <a:cs typeface="Arial" charset="0"/>
              </a:rPr>
              <a:t>g/kg (dogs) and 200 </a:t>
            </a:r>
            <a:r>
              <a:rPr lang="el-GR" altLang="en-US" dirty="0">
                <a:ea typeface="Arial" charset="0"/>
                <a:cs typeface="Arial" charset="0"/>
              </a:rPr>
              <a:t>μ</a:t>
            </a:r>
            <a:r>
              <a:rPr lang="en-US" altLang="en-US" dirty="0">
                <a:ea typeface="Arial" charset="0"/>
                <a:cs typeface="Arial" charset="0"/>
              </a:rPr>
              <a:t>g/kg (rats)</a:t>
            </a:r>
            <a:endParaRPr lang="el-GR" altLang="en-US" dirty="0">
              <a:ea typeface="Arial" charset="0"/>
              <a:cs typeface="Arial" charset="0"/>
            </a:endParaRPr>
          </a:p>
        </p:txBody>
      </p:sp>
      <p:pic>
        <p:nvPicPr>
          <p:cNvPr id="285700"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62950" y="637858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786664" y="6497692"/>
            <a:ext cx="325534"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22</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965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8570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8570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pPr eaLnBrk="1" hangingPunct="1"/>
            <a:r>
              <a:rPr lang="en-US" altLang="en-US" i="1" dirty="0"/>
              <a:t>Repeat dose toxicology</a:t>
            </a:r>
          </a:p>
        </p:txBody>
      </p:sp>
      <p:sp>
        <p:nvSpPr>
          <p:cNvPr id="68610" name="Rectangle 3"/>
          <p:cNvSpPr>
            <a:spLocks noGrp="1" noChangeArrowheads="1"/>
          </p:cNvSpPr>
          <p:nvPr>
            <p:ph idx="1"/>
          </p:nvPr>
        </p:nvSpPr>
        <p:spPr/>
        <p:txBody>
          <a:bodyPr/>
          <a:lstStyle/>
          <a:p>
            <a:pPr eaLnBrk="1" hangingPunct="1">
              <a:lnSpc>
                <a:spcPct val="100000"/>
              </a:lnSpc>
            </a:pPr>
            <a:r>
              <a:rPr lang="en-US" altLang="en-US" dirty="0"/>
              <a:t>14-day </a:t>
            </a:r>
            <a:r>
              <a:rPr lang="en-US" altLang="en-US" dirty="0" err="1"/>
              <a:t>tox</a:t>
            </a:r>
            <a:r>
              <a:rPr lang="en-US" altLang="en-US" dirty="0"/>
              <a:t> IV/SQ in rats (non-GLP)</a:t>
            </a:r>
          </a:p>
          <a:p>
            <a:pPr eaLnBrk="1" hangingPunct="1">
              <a:lnSpc>
                <a:spcPct val="100000"/>
              </a:lnSpc>
            </a:pPr>
            <a:r>
              <a:rPr lang="en-US" altLang="en-US" dirty="0"/>
              <a:t>4-week </a:t>
            </a:r>
            <a:r>
              <a:rPr lang="en-US" altLang="en-US" dirty="0" err="1"/>
              <a:t>tox</a:t>
            </a:r>
            <a:r>
              <a:rPr lang="en-US" altLang="en-US" dirty="0"/>
              <a:t> in rat IV &amp; SQ with 4-week recovery (GLP)</a:t>
            </a:r>
          </a:p>
          <a:p>
            <a:pPr lvl="1" eaLnBrk="1" hangingPunct="1">
              <a:lnSpc>
                <a:spcPct val="100000"/>
              </a:lnSpc>
            </a:pPr>
            <a:r>
              <a:rPr lang="en-US" altLang="en-US" sz="2200" dirty="0"/>
              <a:t>According to company NOAEL was </a:t>
            </a:r>
            <a:r>
              <a:rPr lang="en-US" altLang="en-US" sz="2200" dirty="0">
                <a:ea typeface="Arial" charset="0"/>
                <a:cs typeface="Arial" charset="0"/>
              </a:rPr>
              <a:t>≥100 g/kg/dose for both routes; however FDA reviewer notes that this was not achieved as exaggerated pharmacological responses were noted at all dose levels</a:t>
            </a:r>
            <a:r>
              <a:rPr lang="en-US" altLang="en-US" sz="2200" dirty="0"/>
              <a:t> </a:t>
            </a:r>
          </a:p>
          <a:p>
            <a:pPr eaLnBrk="1" hangingPunct="1">
              <a:lnSpc>
                <a:spcPct val="100000"/>
              </a:lnSpc>
            </a:pPr>
            <a:r>
              <a:rPr lang="en-US" altLang="en-US" dirty="0"/>
              <a:t>4-week </a:t>
            </a:r>
            <a:r>
              <a:rPr lang="en-US" altLang="en-US" dirty="0" err="1"/>
              <a:t>tox</a:t>
            </a:r>
            <a:r>
              <a:rPr lang="en-US" altLang="en-US" dirty="0"/>
              <a:t> in dogs IV with 4-week recovery (GLP)</a:t>
            </a:r>
          </a:p>
          <a:p>
            <a:pPr lvl="1" eaLnBrk="1" hangingPunct="1">
              <a:lnSpc>
                <a:spcPct val="100000"/>
              </a:lnSpc>
            </a:pPr>
            <a:r>
              <a:rPr lang="en-US" altLang="en-US" sz="2200" dirty="0"/>
              <a:t>According to company NOAEL was 1 </a:t>
            </a:r>
            <a:r>
              <a:rPr lang="el-GR" altLang="en-US" sz="2200" dirty="0">
                <a:ea typeface="Arial" charset="0"/>
                <a:cs typeface="Arial" charset="0"/>
              </a:rPr>
              <a:t>μ</a:t>
            </a:r>
            <a:r>
              <a:rPr lang="en-US" altLang="en-US" sz="2200" dirty="0">
                <a:ea typeface="Arial" charset="0"/>
                <a:cs typeface="Arial" charset="0"/>
              </a:rPr>
              <a:t>g/kg/dose TIW; however FDA reviewer notes that this was not achieved as exaggerated pharmacological responses were noted at all dose levels</a:t>
            </a:r>
            <a:endParaRPr lang="en-US" altLang="en-US" sz="2200" dirty="0"/>
          </a:p>
          <a:p>
            <a:pPr eaLnBrk="1" hangingPunct="1"/>
            <a:endParaRPr lang="en-US" altLang="en-US" sz="2000" dirty="0"/>
          </a:p>
          <a:p>
            <a:pPr eaLnBrk="1" hangingPunct="1"/>
            <a:endParaRPr lang="en-US" altLang="en-US" dirty="0"/>
          </a:p>
        </p:txBody>
      </p:sp>
      <p:pic>
        <p:nvPicPr>
          <p:cNvPr id="336900"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62950" y="637858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786663" y="6505643"/>
            <a:ext cx="41592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23</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a:extLst>
              <a:ext uri="{FF2B5EF4-FFF2-40B4-BE49-F238E27FC236}">
                <a16:creationId xmlns:a16="http://schemas.microsoft.com/office/drawing/2014/main" id="{42A1EF3B-B642-EB4A-A547-31BE6CDFE19B}"/>
              </a:ext>
            </a:extLst>
          </p:cNvPr>
          <p:cNvGrpSpPr/>
          <p:nvPr/>
        </p:nvGrpSpPr>
        <p:grpSpPr>
          <a:xfrm>
            <a:off x="3898900" y="300831"/>
            <a:ext cx="1338262" cy="128588"/>
            <a:chOff x="3859213" y="5568950"/>
            <a:chExt cx="1338262" cy="128588"/>
          </a:xfrm>
        </p:grpSpPr>
        <p:sp>
          <p:nvSpPr>
            <p:cNvPr id="11" name="object 6">
              <a:extLst>
                <a:ext uri="{FF2B5EF4-FFF2-40B4-BE49-F238E27FC236}">
                  <a16:creationId xmlns:a16="http://schemas.microsoft.com/office/drawing/2014/main" id="{D241D652-A233-6B45-9A21-71FEA64F78FF}"/>
                </a:ext>
              </a:extLst>
            </p:cNvPr>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a:extLst>
                <a:ext uri="{FF2B5EF4-FFF2-40B4-BE49-F238E27FC236}">
                  <a16:creationId xmlns:a16="http://schemas.microsoft.com/office/drawing/2014/main" id="{35BE1DDC-29D4-5141-A350-406EF4D01C23}"/>
                </a:ext>
              </a:extLst>
            </p:cNvPr>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1032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3690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3690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52437" y="451844"/>
            <a:ext cx="8229600" cy="1371600"/>
          </a:xfrm>
        </p:spPr>
        <p:txBody>
          <a:bodyPr/>
          <a:lstStyle/>
          <a:p>
            <a:pPr eaLnBrk="1" hangingPunct="1"/>
            <a:r>
              <a:rPr lang="en-US" altLang="en-US" i="1" dirty="0"/>
              <a:t>Toxicology (cont’d)</a:t>
            </a:r>
          </a:p>
        </p:txBody>
      </p:sp>
      <p:sp>
        <p:nvSpPr>
          <p:cNvPr id="69634" name="Rectangle 3"/>
          <p:cNvSpPr>
            <a:spLocks noGrp="1" noChangeArrowheads="1"/>
          </p:cNvSpPr>
          <p:nvPr>
            <p:ph idx="1"/>
          </p:nvPr>
        </p:nvSpPr>
        <p:spPr>
          <a:xfrm>
            <a:off x="457200" y="1716088"/>
            <a:ext cx="8447088" cy="3886200"/>
          </a:xfrm>
        </p:spPr>
        <p:txBody>
          <a:bodyPr/>
          <a:lstStyle/>
          <a:p>
            <a:pPr eaLnBrk="1" hangingPunct="1">
              <a:lnSpc>
                <a:spcPct val="100000"/>
              </a:lnSpc>
            </a:pPr>
            <a:r>
              <a:rPr lang="en-US" altLang="en-US" sz="1700" dirty="0"/>
              <a:t>4-week </a:t>
            </a:r>
            <a:r>
              <a:rPr lang="en-US" altLang="en-US" sz="1700" dirty="0" err="1"/>
              <a:t>tox</a:t>
            </a:r>
            <a:r>
              <a:rPr lang="en-US" altLang="en-US" sz="1700" dirty="0"/>
              <a:t> SQ in dogs (GLP)</a:t>
            </a:r>
          </a:p>
          <a:p>
            <a:pPr lvl="1" eaLnBrk="1" hangingPunct="1">
              <a:lnSpc>
                <a:spcPct val="100000"/>
              </a:lnSpc>
            </a:pPr>
            <a:r>
              <a:rPr lang="en-US" altLang="en-US" sz="1500" dirty="0"/>
              <a:t>According to company NOAEL was 1 </a:t>
            </a:r>
            <a:r>
              <a:rPr lang="el-GR" altLang="en-US" sz="1500" dirty="0">
                <a:ea typeface="Arial" charset="0"/>
                <a:cs typeface="Arial" charset="0"/>
              </a:rPr>
              <a:t>μ</a:t>
            </a:r>
            <a:r>
              <a:rPr lang="en-US" altLang="en-US" sz="1500" dirty="0">
                <a:ea typeface="Arial" charset="0"/>
                <a:cs typeface="Arial" charset="0"/>
              </a:rPr>
              <a:t>g/kg/dose TIW; however FDA reviewer notes that this was not achieved as exaggerated pharmacological responses were noted at all dose levels</a:t>
            </a:r>
          </a:p>
          <a:p>
            <a:pPr eaLnBrk="1" hangingPunct="1">
              <a:lnSpc>
                <a:spcPct val="100000"/>
              </a:lnSpc>
            </a:pPr>
            <a:r>
              <a:rPr lang="en-US" altLang="en-US" sz="1700" dirty="0"/>
              <a:t>3-month </a:t>
            </a:r>
            <a:r>
              <a:rPr lang="en-US" altLang="en-US" sz="1700" dirty="0" err="1"/>
              <a:t>tox</a:t>
            </a:r>
            <a:r>
              <a:rPr lang="en-US" altLang="en-US" sz="1700" dirty="0"/>
              <a:t> IV in rats (GLP)</a:t>
            </a:r>
          </a:p>
          <a:p>
            <a:pPr lvl="1" eaLnBrk="1" hangingPunct="1">
              <a:lnSpc>
                <a:spcPct val="100000"/>
              </a:lnSpc>
            </a:pPr>
            <a:r>
              <a:rPr lang="en-US" altLang="en-US" sz="1500" dirty="0"/>
              <a:t>According to company NOAEL was 1.5 </a:t>
            </a:r>
            <a:r>
              <a:rPr lang="el-GR" altLang="en-US" sz="1500" dirty="0">
                <a:ea typeface="Arial" charset="0"/>
                <a:cs typeface="Arial" charset="0"/>
              </a:rPr>
              <a:t>μ</a:t>
            </a:r>
            <a:r>
              <a:rPr lang="en-US" altLang="en-US" sz="1500" dirty="0">
                <a:ea typeface="Arial" charset="0"/>
                <a:cs typeface="Arial" charset="0"/>
              </a:rPr>
              <a:t>g/kg/</a:t>
            </a:r>
            <a:r>
              <a:rPr lang="en-US" altLang="en-US" sz="1500" dirty="0" err="1">
                <a:ea typeface="Arial" charset="0"/>
                <a:cs typeface="Arial" charset="0"/>
              </a:rPr>
              <a:t>wk</a:t>
            </a:r>
            <a:r>
              <a:rPr lang="en-US" altLang="en-US" sz="1500" dirty="0">
                <a:ea typeface="Arial" charset="0"/>
                <a:cs typeface="Arial" charset="0"/>
              </a:rPr>
              <a:t>; however FDA reviewer notes that this was not achieved as exaggerated pharmacological responses were noted at all dose levels</a:t>
            </a:r>
          </a:p>
          <a:p>
            <a:pPr eaLnBrk="1" hangingPunct="1">
              <a:lnSpc>
                <a:spcPct val="100000"/>
              </a:lnSpc>
            </a:pPr>
            <a:r>
              <a:rPr lang="en-US" altLang="en-US" sz="1700" dirty="0"/>
              <a:t>3-month </a:t>
            </a:r>
            <a:r>
              <a:rPr lang="en-US" altLang="en-US" sz="1700" dirty="0" err="1"/>
              <a:t>tox</a:t>
            </a:r>
            <a:r>
              <a:rPr lang="en-US" altLang="en-US" sz="1700" dirty="0"/>
              <a:t> IV in dogs (GLP)</a:t>
            </a:r>
          </a:p>
          <a:p>
            <a:pPr lvl="1" eaLnBrk="1" hangingPunct="1">
              <a:lnSpc>
                <a:spcPct val="100000"/>
              </a:lnSpc>
            </a:pPr>
            <a:r>
              <a:rPr lang="en-US" altLang="en-US" sz="1500" dirty="0"/>
              <a:t>According to company NOAEL was 1.5 </a:t>
            </a:r>
            <a:r>
              <a:rPr lang="el-GR" altLang="en-US" sz="1500" dirty="0">
                <a:ea typeface="Arial" charset="0"/>
                <a:cs typeface="Arial" charset="0"/>
              </a:rPr>
              <a:t>μ</a:t>
            </a:r>
            <a:r>
              <a:rPr lang="en-US" altLang="en-US" sz="1500" dirty="0">
                <a:ea typeface="Arial" charset="0"/>
                <a:cs typeface="Arial" charset="0"/>
              </a:rPr>
              <a:t>g/kg/dose QIW; however FDA reviewer notes that this was not achieved as exaggerated pharmacological responses were noted at all dose levels</a:t>
            </a:r>
          </a:p>
          <a:p>
            <a:pPr eaLnBrk="1" hangingPunct="1">
              <a:lnSpc>
                <a:spcPct val="100000"/>
              </a:lnSpc>
            </a:pPr>
            <a:r>
              <a:rPr lang="en-US" altLang="en-US" sz="1700" dirty="0"/>
              <a:t>6-month </a:t>
            </a:r>
            <a:r>
              <a:rPr lang="en-US" altLang="en-US" sz="1700" dirty="0" err="1"/>
              <a:t>tox</a:t>
            </a:r>
            <a:r>
              <a:rPr lang="en-US" altLang="en-US" sz="1700" dirty="0"/>
              <a:t> in rat IV with 4-week recovery (GLP)</a:t>
            </a:r>
          </a:p>
          <a:p>
            <a:pPr lvl="1" eaLnBrk="1" hangingPunct="1">
              <a:lnSpc>
                <a:spcPct val="100000"/>
              </a:lnSpc>
            </a:pPr>
            <a:r>
              <a:rPr lang="en-US" altLang="en-US" sz="1500" dirty="0"/>
              <a:t>According to company NOAEL was 1.5 </a:t>
            </a:r>
            <a:r>
              <a:rPr lang="el-GR" altLang="en-US" sz="1500" dirty="0">
                <a:ea typeface="Arial" charset="0"/>
                <a:cs typeface="Arial" charset="0"/>
              </a:rPr>
              <a:t>μ</a:t>
            </a:r>
            <a:r>
              <a:rPr lang="en-US" altLang="en-US" sz="1500" dirty="0">
                <a:ea typeface="Arial" charset="0"/>
                <a:cs typeface="Arial" charset="0"/>
              </a:rPr>
              <a:t>g/kg/dose weekly; however FDA reviewer notes that this was not achieved as exaggerated pharmacological responses were noted at all dose levels</a:t>
            </a:r>
            <a:endParaRPr lang="en-US" altLang="en-US" sz="1500" dirty="0"/>
          </a:p>
          <a:p>
            <a:pPr eaLnBrk="1" hangingPunct="1">
              <a:lnSpc>
                <a:spcPct val="100000"/>
              </a:lnSpc>
            </a:pPr>
            <a:r>
              <a:rPr lang="en-US" altLang="en-US" sz="1700" dirty="0"/>
              <a:t>26-week IV </a:t>
            </a:r>
            <a:r>
              <a:rPr lang="en-US" altLang="en-US" sz="1700" dirty="0" err="1"/>
              <a:t>tox</a:t>
            </a:r>
            <a:r>
              <a:rPr lang="en-US" altLang="en-US" sz="1700" dirty="0"/>
              <a:t> in dogs with 7-week recovery (GLP)</a:t>
            </a:r>
          </a:p>
          <a:p>
            <a:pPr eaLnBrk="1" hangingPunct="1">
              <a:lnSpc>
                <a:spcPct val="80000"/>
              </a:lnSpc>
            </a:pPr>
            <a:endParaRPr lang="en-US" altLang="en-US" sz="1700" dirty="0"/>
          </a:p>
        </p:txBody>
      </p:sp>
      <p:pic>
        <p:nvPicPr>
          <p:cNvPr id="286724"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82000" y="63928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802565" y="6505643"/>
            <a:ext cx="33348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24</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743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867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8672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pPr eaLnBrk="1" hangingPunct="1"/>
            <a:r>
              <a:rPr lang="en-US" altLang="en-US" i="1" dirty="0"/>
              <a:t>Toxicology (cont’d) </a:t>
            </a:r>
          </a:p>
        </p:txBody>
      </p:sp>
      <p:sp>
        <p:nvSpPr>
          <p:cNvPr id="70658" name="Rectangle 3"/>
          <p:cNvSpPr>
            <a:spLocks noGrp="1" noChangeArrowheads="1"/>
          </p:cNvSpPr>
          <p:nvPr>
            <p:ph idx="1"/>
          </p:nvPr>
        </p:nvSpPr>
        <p:spPr>
          <a:xfrm>
            <a:off x="628650" y="1825625"/>
            <a:ext cx="7942856" cy="4351338"/>
          </a:xfrm>
        </p:spPr>
        <p:txBody>
          <a:bodyPr/>
          <a:lstStyle/>
          <a:p>
            <a:pPr eaLnBrk="1" hangingPunct="1"/>
            <a:r>
              <a:rPr lang="en-US" altLang="en-US" dirty="0"/>
              <a:t>Local tolerance studies</a:t>
            </a:r>
          </a:p>
          <a:p>
            <a:pPr lvl="1" eaLnBrk="1" hangingPunct="1"/>
            <a:r>
              <a:rPr lang="en-US" altLang="en-US" sz="2200" dirty="0"/>
              <a:t>Acute IV/IA/</a:t>
            </a:r>
            <a:r>
              <a:rPr lang="en-US" altLang="en-US" sz="2200" dirty="0" err="1"/>
              <a:t>perivenous</a:t>
            </a:r>
            <a:r>
              <a:rPr lang="en-US" altLang="en-US" sz="2200" dirty="0"/>
              <a:t>/SQ tolerance study in rabbits (GLP)</a:t>
            </a:r>
          </a:p>
          <a:p>
            <a:pPr eaLnBrk="1" hangingPunct="1"/>
            <a:r>
              <a:rPr lang="en-US" altLang="en-US" dirty="0"/>
              <a:t>Other</a:t>
            </a:r>
          </a:p>
          <a:p>
            <a:pPr lvl="1" eaLnBrk="1" hangingPunct="1"/>
            <a:r>
              <a:rPr lang="en-US" altLang="en-US" sz="2200" dirty="0"/>
              <a:t>In vitro tissue binding to human bone marrow, liver &amp; pancreas (non-GLP)</a:t>
            </a:r>
          </a:p>
          <a:p>
            <a:pPr lvl="1" eaLnBrk="1" hangingPunct="1"/>
            <a:r>
              <a:rPr lang="en-US" altLang="en-US" sz="2200" dirty="0"/>
              <a:t>Tissue in vitro binding to human tissues (non-GLP)</a:t>
            </a:r>
          </a:p>
          <a:p>
            <a:pPr eaLnBrk="1" hangingPunct="1"/>
            <a:r>
              <a:rPr lang="en-US" altLang="en-US" dirty="0"/>
              <a:t>Single dose </a:t>
            </a:r>
            <a:r>
              <a:rPr lang="en-US" altLang="en-US" dirty="0" err="1"/>
              <a:t>tox</a:t>
            </a:r>
            <a:r>
              <a:rPr lang="en-US" altLang="en-US" dirty="0"/>
              <a:t> with NESP &amp; NESP-EL in rats (GLP)</a:t>
            </a:r>
          </a:p>
          <a:p>
            <a:pPr lvl="1" eaLnBrk="1" hangingPunct="1"/>
            <a:r>
              <a:rPr lang="en-US" altLang="en-US" sz="2200" dirty="0"/>
              <a:t>Study of a potential impurity </a:t>
            </a:r>
          </a:p>
          <a:p>
            <a:pPr eaLnBrk="1" hangingPunct="1"/>
            <a:r>
              <a:rPr lang="en-US" altLang="en-US" dirty="0">
                <a:solidFill>
                  <a:srgbClr val="00B050"/>
                </a:solidFill>
              </a:rPr>
              <a:t>Conclusion: no NOEL due to exaggerated pharmacological effects at all dose levels</a:t>
            </a:r>
          </a:p>
          <a:p>
            <a:pPr eaLnBrk="1" hangingPunct="1"/>
            <a:endParaRPr lang="en-US" altLang="en-US" sz="2400" dirty="0"/>
          </a:p>
        </p:txBody>
      </p:sp>
      <p:pic>
        <p:nvPicPr>
          <p:cNvPr id="292868"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62950" y="637859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802565" y="6497692"/>
            <a:ext cx="34143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25</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11213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9286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9286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pPr eaLnBrk="1" hangingPunct="1"/>
            <a:r>
              <a:rPr lang="en-US" altLang="en-US"/>
              <a:t>Carcinogenicity</a:t>
            </a:r>
          </a:p>
        </p:txBody>
      </p:sp>
      <p:sp>
        <p:nvSpPr>
          <p:cNvPr id="71682" name="Rectangle 3"/>
          <p:cNvSpPr>
            <a:spLocks noGrp="1" noChangeArrowheads="1"/>
          </p:cNvSpPr>
          <p:nvPr>
            <p:ph idx="1"/>
          </p:nvPr>
        </p:nvSpPr>
        <p:spPr>
          <a:xfrm>
            <a:off x="628650" y="1555764"/>
            <a:ext cx="7886700" cy="4351338"/>
          </a:xfrm>
        </p:spPr>
        <p:txBody>
          <a:bodyPr/>
          <a:lstStyle/>
          <a:p>
            <a:pPr eaLnBrk="1" hangingPunct="1">
              <a:lnSpc>
                <a:spcPct val="100000"/>
              </a:lnSpc>
            </a:pPr>
            <a:r>
              <a:rPr lang="en-US" altLang="en-US" sz="1800" dirty="0"/>
              <a:t>Written justification provided by company</a:t>
            </a:r>
          </a:p>
          <a:p>
            <a:pPr eaLnBrk="1" hangingPunct="1">
              <a:lnSpc>
                <a:spcPct val="100000"/>
              </a:lnSpc>
            </a:pPr>
            <a:r>
              <a:rPr lang="en-US" altLang="en-US" sz="1800" dirty="0"/>
              <a:t>Immediate release form has been administered in thousands of patients for many years</a:t>
            </a:r>
          </a:p>
          <a:p>
            <a:pPr eaLnBrk="1" hangingPunct="1">
              <a:lnSpc>
                <a:spcPct val="100000"/>
              </a:lnSpc>
            </a:pPr>
            <a:r>
              <a:rPr lang="en-US" altLang="en-US" sz="1800" dirty="0"/>
              <a:t>Long-acting form has been shown to bind only to EPO receptors </a:t>
            </a:r>
          </a:p>
          <a:p>
            <a:pPr eaLnBrk="1" hangingPunct="1">
              <a:lnSpc>
                <a:spcPct val="100000"/>
              </a:lnSpc>
            </a:pPr>
            <a:r>
              <a:rPr lang="en-US" altLang="en-US" sz="1800" dirty="0"/>
              <a:t>Detected only in bone marrow when evaluated in human tissue panel</a:t>
            </a:r>
          </a:p>
          <a:p>
            <a:pPr eaLnBrk="1" hangingPunct="1">
              <a:lnSpc>
                <a:spcPct val="100000"/>
              </a:lnSpc>
            </a:pPr>
            <a:r>
              <a:rPr lang="en-US" altLang="en-US" sz="1800" dirty="0"/>
              <a:t>6-month rat and dog studies showed no evidence of increased mitotic activity or hyperplasia upon microscopic evaluation of tissues (with the exception of bone marrow)</a:t>
            </a:r>
          </a:p>
          <a:p>
            <a:pPr eaLnBrk="1" hangingPunct="1">
              <a:lnSpc>
                <a:spcPct val="100000"/>
              </a:lnSpc>
            </a:pPr>
            <a:r>
              <a:rPr lang="en-US" altLang="en-US" sz="1800" dirty="0"/>
              <a:t>No known EPO-responsive tumors, no neoplasms associated with renal failure</a:t>
            </a:r>
          </a:p>
          <a:p>
            <a:pPr eaLnBrk="1" hangingPunct="1">
              <a:lnSpc>
                <a:spcPct val="100000"/>
              </a:lnSpc>
            </a:pPr>
            <a:r>
              <a:rPr lang="en-US" altLang="en-US" sz="1800" dirty="0"/>
              <a:t>The </a:t>
            </a:r>
            <a:r>
              <a:rPr lang="en-US" altLang="en-US" sz="1800" dirty="0" err="1"/>
              <a:t>potiential</a:t>
            </a:r>
            <a:r>
              <a:rPr lang="en-US" altLang="en-US" sz="1800" dirty="0"/>
              <a:t> for cancer resulting from enhanced proliferation of </a:t>
            </a:r>
            <a:r>
              <a:rPr lang="en-US" altLang="en-US" sz="1800" dirty="0" err="1"/>
              <a:t>erythropoietic</a:t>
            </a:r>
            <a:r>
              <a:rPr lang="en-US" altLang="en-US" sz="1800" dirty="0"/>
              <a:t> cells of </a:t>
            </a:r>
            <a:r>
              <a:rPr lang="en-US" altLang="en-US" sz="1800" dirty="0" err="1"/>
              <a:t>Aranesp</a:t>
            </a:r>
            <a:r>
              <a:rPr lang="en-US" altLang="en-US" sz="1800" dirty="0">
                <a:ea typeface="Arial" charset="0"/>
                <a:cs typeface="Arial" charset="0"/>
              </a:rPr>
              <a:t>® and </a:t>
            </a:r>
            <a:r>
              <a:rPr lang="en-US" altLang="en-US" sz="1800" dirty="0" err="1">
                <a:ea typeface="Arial" charset="0"/>
                <a:cs typeface="Arial" charset="0"/>
              </a:rPr>
              <a:t>Epogen</a:t>
            </a:r>
            <a:r>
              <a:rPr lang="en-US" altLang="en-US" sz="1800" dirty="0">
                <a:ea typeface="Arial" charset="0"/>
                <a:cs typeface="Arial" charset="0"/>
              </a:rPr>
              <a:t>®</a:t>
            </a:r>
          </a:p>
          <a:p>
            <a:pPr lvl="1" eaLnBrk="1" hangingPunct="1">
              <a:lnSpc>
                <a:spcPct val="100000"/>
              </a:lnSpc>
            </a:pPr>
            <a:r>
              <a:rPr lang="en-US" altLang="en-US" sz="1600" dirty="0">
                <a:ea typeface="Arial" charset="0"/>
                <a:cs typeface="Arial" charset="0"/>
              </a:rPr>
              <a:t>However this has not been seen in animals or humans with </a:t>
            </a:r>
            <a:r>
              <a:rPr lang="en-US" altLang="en-US" sz="1600" dirty="0" err="1">
                <a:ea typeface="Arial" charset="0"/>
                <a:cs typeface="Arial" charset="0"/>
              </a:rPr>
              <a:t>Epogen</a:t>
            </a:r>
            <a:r>
              <a:rPr lang="en-US" altLang="en-US" sz="1600" dirty="0">
                <a:ea typeface="Arial" charset="0"/>
                <a:cs typeface="Arial" charset="0"/>
              </a:rPr>
              <a:t>®</a:t>
            </a:r>
          </a:p>
        </p:txBody>
      </p:sp>
      <p:pic>
        <p:nvPicPr>
          <p:cNvPr id="287748"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62950" y="637858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802566" y="6529496"/>
            <a:ext cx="349388"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26</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2213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877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8774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pPr eaLnBrk="1" hangingPunct="1"/>
            <a:r>
              <a:rPr lang="en-US" altLang="en-US"/>
              <a:t>Reproduction toxicology studies</a:t>
            </a:r>
          </a:p>
        </p:txBody>
      </p:sp>
      <p:sp>
        <p:nvSpPr>
          <p:cNvPr id="72706" name="Rectangle 3"/>
          <p:cNvSpPr>
            <a:spLocks noGrp="1" noChangeArrowheads="1"/>
          </p:cNvSpPr>
          <p:nvPr>
            <p:ph idx="1"/>
          </p:nvPr>
        </p:nvSpPr>
        <p:spPr>
          <a:xfrm>
            <a:off x="628650" y="1403012"/>
            <a:ext cx="8324520" cy="4351338"/>
          </a:xfrm>
        </p:spPr>
        <p:txBody>
          <a:bodyPr/>
          <a:lstStyle/>
          <a:p>
            <a:pPr eaLnBrk="1" hangingPunct="1">
              <a:lnSpc>
                <a:spcPct val="100000"/>
              </a:lnSpc>
            </a:pPr>
            <a:r>
              <a:rPr lang="en-US" altLang="en-US" sz="2000" dirty="0"/>
              <a:t>Fertility and early embryonic development to implantation in rats IV (GLP)</a:t>
            </a:r>
          </a:p>
          <a:p>
            <a:pPr lvl="1" eaLnBrk="1" hangingPunct="1">
              <a:lnSpc>
                <a:spcPct val="100000"/>
              </a:lnSpc>
            </a:pPr>
            <a:r>
              <a:rPr lang="en-US" altLang="en-US" dirty="0"/>
              <a:t>Apparent impaired fertility of the male rat so study was repeated</a:t>
            </a:r>
          </a:p>
          <a:p>
            <a:pPr eaLnBrk="1" hangingPunct="1">
              <a:lnSpc>
                <a:spcPct val="100000"/>
              </a:lnSpc>
            </a:pPr>
            <a:r>
              <a:rPr lang="en-US" altLang="en-US" sz="2000" dirty="0"/>
              <a:t>Fertility and early embryonic development to implantation in rats IV (GLP)</a:t>
            </a:r>
          </a:p>
          <a:p>
            <a:pPr lvl="1" eaLnBrk="1" hangingPunct="1">
              <a:lnSpc>
                <a:spcPct val="100000"/>
              </a:lnSpc>
            </a:pPr>
            <a:r>
              <a:rPr lang="en-US" altLang="en-US" dirty="0"/>
              <a:t>NOAEL was 0.5 </a:t>
            </a:r>
            <a:r>
              <a:rPr lang="el-GR" altLang="en-US" dirty="0">
                <a:ea typeface="Arial" charset="0"/>
                <a:cs typeface="Arial" charset="0"/>
              </a:rPr>
              <a:t>μ</a:t>
            </a:r>
            <a:r>
              <a:rPr lang="en-US" altLang="en-US" dirty="0">
                <a:ea typeface="Arial" charset="0"/>
                <a:cs typeface="Arial" charset="0"/>
              </a:rPr>
              <a:t>g/kg/dose for parental </a:t>
            </a:r>
            <a:r>
              <a:rPr lang="en-US" altLang="en-US" dirty="0" err="1">
                <a:ea typeface="Arial" charset="0"/>
                <a:cs typeface="Arial" charset="0"/>
              </a:rPr>
              <a:t>tox</a:t>
            </a:r>
            <a:r>
              <a:rPr lang="en-US" altLang="en-US" dirty="0">
                <a:ea typeface="Arial" charset="0"/>
                <a:cs typeface="Arial" charset="0"/>
              </a:rPr>
              <a:t> and 10 </a:t>
            </a:r>
            <a:r>
              <a:rPr lang="en-US" altLang="en-US" dirty="0"/>
              <a:t>0.5 </a:t>
            </a:r>
            <a:r>
              <a:rPr lang="el-GR" altLang="en-US" dirty="0">
                <a:ea typeface="Arial" charset="0"/>
                <a:cs typeface="Arial" charset="0"/>
              </a:rPr>
              <a:t>μ</a:t>
            </a:r>
            <a:r>
              <a:rPr lang="en-US" altLang="en-US" dirty="0">
                <a:ea typeface="Arial" charset="0"/>
                <a:cs typeface="Arial" charset="0"/>
              </a:rPr>
              <a:t>g/kg/dose for fertility &amp; reproductive performance; however, no NOEL could be established for </a:t>
            </a:r>
            <a:r>
              <a:rPr lang="en-US" altLang="en-US" dirty="0" err="1">
                <a:ea typeface="Arial" charset="0"/>
                <a:cs typeface="Arial" charset="0"/>
              </a:rPr>
              <a:t>embryotoxicity</a:t>
            </a:r>
            <a:r>
              <a:rPr lang="en-US" altLang="en-US" dirty="0">
                <a:ea typeface="Arial" charset="0"/>
                <a:cs typeface="Arial" charset="0"/>
              </a:rPr>
              <a:t> due to the finding of increased </a:t>
            </a:r>
            <a:r>
              <a:rPr lang="en-US" altLang="en-US" dirty="0" err="1">
                <a:ea typeface="Arial" charset="0"/>
                <a:cs typeface="Arial" charset="0"/>
              </a:rPr>
              <a:t>postimplantation</a:t>
            </a:r>
            <a:r>
              <a:rPr lang="en-US" altLang="en-US" dirty="0">
                <a:ea typeface="Arial" charset="0"/>
                <a:cs typeface="Arial" charset="0"/>
              </a:rPr>
              <a:t> loss</a:t>
            </a:r>
            <a:endParaRPr lang="el-GR" altLang="en-US" dirty="0">
              <a:ea typeface="Arial" charset="0"/>
              <a:cs typeface="Arial" charset="0"/>
            </a:endParaRPr>
          </a:p>
          <a:p>
            <a:pPr eaLnBrk="1" hangingPunct="1">
              <a:lnSpc>
                <a:spcPct val="100000"/>
              </a:lnSpc>
            </a:pPr>
            <a:r>
              <a:rPr lang="en-US" altLang="en-US" sz="2000" dirty="0"/>
              <a:t>Fertility and early embryonic development to implantation in rats IV (GLP)</a:t>
            </a:r>
          </a:p>
          <a:p>
            <a:pPr lvl="1" eaLnBrk="1" hangingPunct="1">
              <a:lnSpc>
                <a:spcPct val="100000"/>
              </a:lnSpc>
            </a:pPr>
            <a:r>
              <a:rPr lang="en-US" altLang="en-US" dirty="0"/>
              <a:t>NOAEL was 0.5 </a:t>
            </a:r>
            <a:r>
              <a:rPr lang="el-GR" altLang="en-US" dirty="0">
                <a:ea typeface="Arial" charset="0"/>
                <a:cs typeface="Arial" charset="0"/>
              </a:rPr>
              <a:t>μ</a:t>
            </a:r>
            <a:r>
              <a:rPr lang="en-US" altLang="en-US" dirty="0">
                <a:ea typeface="Arial" charset="0"/>
                <a:cs typeface="Arial" charset="0"/>
              </a:rPr>
              <a:t>g/kg/dose for parental </a:t>
            </a:r>
            <a:r>
              <a:rPr lang="en-US" altLang="en-US" dirty="0" err="1">
                <a:ea typeface="Arial" charset="0"/>
                <a:cs typeface="Arial" charset="0"/>
              </a:rPr>
              <a:t>tox</a:t>
            </a:r>
            <a:r>
              <a:rPr lang="en-US" altLang="en-US" dirty="0">
                <a:ea typeface="Arial" charset="0"/>
                <a:cs typeface="Arial" charset="0"/>
              </a:rPr>
              <a:t>, fertility &amp; reproductive performance, &amp; </a:t>
            </a:r>
            <a:r>
              <a:rPr lang="en-US" altLang="en-US" dirty="0" err="1">
                <a:ea typeface="Arial" charset="0"/>
                <a:cs typeface="Arial" charset="0"/>
              </a:rPr>
              <a:t>embryotoxicity</a:t>
            </a:r>
            <a:r>
              <a:rPr lang="en-US" altLang="en-US" dirty="0">
                <a:ea typeface="Arial" charset="0"/>
                <a:cs typeface="Arial" charset="0"/>
              </a:rPr>
              <a:t> </a:t>
            </a:r>
            <a:endParaRPr lang="en-US" altLang="en-US" dirty="0"/>
          </a:p>
          <a:p>
            <a:pPr eaLnBrk="1" hangingPunct="1">
              <a:lnSpc>
                <a:spcPct val="100000"/>
              </a:lnSpc>
            </a:pPr>
            <a:r>
              <a:rPr lang="en-US" altLang="en-US" sz="2000" dirty="0"/>
              <a:t>Range-finding developmental </a:t>
            </a:r>
            <a:r>
              <a:rPr lang="en-US" altLang="en-US" sz="2000" dirty="0" err="1"/>
              <a:t>tox</a:t>
            </a:r>
            <a:r>
              <a:rPr lang="en-US" altLang="en-US" sz="2000" dirty="0"/>
              <a:t> and TK/placental transfer study in rats IV (GLP)</a:t>
            </a:r>
          </a:p>
        </p:txBody>
      </p:sp>
      <p:pic>
        <p:nvPicPr>
          <p:cNvPr id="288772"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62950" y="637859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810517" y="6513594"/>
            <a:ext cx="349388"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27</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4269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887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8877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628650" y="365125"/>
            <a:ext cx="8039100" cy="1325563"/>
          </a:xfrm>
        </p:spPr>
        <p:txBody>
          <a:bodyPr/>
          <a:lstStyle/>
          <a:p>
            <a:pPr eaLnBrk="1" hangingPunct="1"/>
            <a:r>
              <a:rPr lang="en-US" altLang="en-US" dirty="0"/>
              <a:t>Reproduction toxicology studies (cont’d)</a:t>
            </a:r>
          </a:p>
        </p:txBody>
      </p:sp>
      <p:sp>
        <p:nvSpPr>
          <p:cNvPr id="73730" name="Rectangle 3"/>
          <p:cNvSpPr>
            <a:spLocks noGrp="1" noChangeArrowheads="1"/>
          </p:cNvSpPr>
          <p:nvPr>
            <p:ph idx="1"/>
          </p:nvPr>
        </p:nvSpPr>
        <p:spPr>
          <a:xfrm>
            <a:off x="628650" y="1548972"/>
            <a:ext cx="8229600" cy="3886200"/>
          </a:xfrm>
        </p:spPr>
        <p:txBody>
          <a:bodyPr/>
          <a:lstStyle/>
          <a:p>
            <a:pPr eaLnBrk="1" hangingPunct="1">
              <a:lnSpc>
                <a:spcPct val="100000"/>
              </a:lnSpc>
            </a:pPr>
            <a:r>
              <a:rPr lang="en-US" altLang="en-US" sz="2400" dirty="0"/>
              <a:t>Developmental toxicity study in rats IV(GLP)</a:t>
            </a:r>
          </a:p>
          <a:p>
            <a:pPr lvl="1" eaLnBrk="1" hangingPunct="1">
              <a:lnSpc>
                <a:spcPct val="100000"/>
              </a:lnSpc>
            </a:pPr>
            <a:r>
              <a:rPr lang="en-US" altLang="en-US" sz="2000" dirty="0"/>
              <a:t>NOEL was 1 </a:t>
            </a:r>
            <a:r>
              <a:rPr lang="el-GR" altLang="en-US" sz="2000" dirty="0">
                <a:ea typeface="Arial" charset="0"/>
                <a:cs typeface="Arial" charset="0"/>
              </a:rPr>
              <a:t>μ</a:t>
            </a:r>
            <a:r>
              <a:rPr lang="en-US" altLang="en-US" sz="2000" dirty="0">
                <a:ea typeface="Arial" charset="0"/>
                <a:cs typeface="Arial" charset="0"/>
              </a:rPr>
              <a:t>g/kg/day for maternal toxicity &amp; fetal developmental toxicity</a:t>
            </a:r>
          </a:p>
          <a:p>
            <a:pPr eaLnBrk="1" hangingPunct="1">
              <a:lnSpc>
                <a:spcPct val="100000"/>
              </a:lnSpc>
            </a:pPr>
            <a:r>
              <a:rPr lang="en-US" altLang="en-US" sz="2400" dirty="0"/>
              <a:t>Range-finding developmental </a:t>
            </a:r>
            <a:r>
              <a:rPr lang="en-US" altLang="en-US" sz="2400" dirty="0" err="1"/>
              <a:t>tox</a:t>
            </a:r>
            <a:r>
              <a:rPr lang="en-US" altLang="en-US" sz="2400" dirty="0"/>
              <a:t> study in rabbits IV (GLP)</a:t>
            </a:r>
          </a:p>
          <a:p>
            <a:pPr eaLnBrk="1" hangingPunct="1">
              <a:lnSpc>
                <a:spcPct val="100000"/>
              </a:lnSpc>
            </a:pPr>
            <a:r>
              <a:rPr lang="en-US" altLang="en-US" sz="2400" dirty="0"/>
              <a:t>Developmental toxicity study in rabbits IV(GLP)</a:t>
            </a:r>
          </a:p>
          <a:p>
            <a:pPr lvl="1" eaLnBrk="1" hangingPunct="1">
              <a:lnSpc>
                <a:spcPct val="100000"/>
              </a:lnSpc>
            </a:pPr>
            <a:r>
              <a:rPr lang="en-US" altLang="en-US" sz="2000" dirty="0"/>
              <a:t>NOEL was 1 </a:t>
            </a:r>
            <a:r>
              <a:rPr lang="el-GR" altLang="en-US" sz="2000" dirty="0">
                <a:ea typeface="Arial" charset="0"/>
                <a:cs typeface="Arial" charset="0"/>
              </a:rPr>
              <a:t>μ</a:t>
            </a:r>
            <a:r>
              <a:rPr lang="en-US" altLang="en-US" sz="2000" dirty="0">
                <a:ea typeface="Arial" charset="0"/>
                <a:cs typeface="Arial" charset="0"/>
              </a:rPr>
              <a:t>g/kg/day for fetal developmental toxicity</a:t>
            </a:r>
          </a:p>
          <a:p>
            <a:pPr eaLnBrk="1" hangingPunct="1">
              <a:lnSpc>
                <a:spcPct val="100000"/>
              </a:lnSpc>
            </a:pPr>
            <a:r>
              <a:rPr lang="en-US" altLang="en-US" sz="2400" dirty="0"/>
              <a:t>Pre- and post-natal development including maternal functions in rats IV (GLP)</a:t>
            </a:r>
          </a:p>
          <a:p>
            <a:pPr lvl="1" eaLnBrk="1" hangingPunct="1">
              <a:lnSpc>
                <a:spcPct val="100000"/>
              </a:lnSpc>
            </a:pPr>
            <a:r>
              <a:rPr lang="en-US" altLang="en-US" sz="2000" dirty="0"/>
              <a:t>NOEL was 0.5 </a:t>
            </a:r>
            <a:r>
              <a:rPr lang="el-GR" altLang="en-US" sz="2000" dirty="0">
                <a:ea typeface="Arial" charset="0"/>
                <a:cs typeface="Arial" charset="0"/>
              </a:rPr>
              <a:t>μ</a:t>
            </a:r>
            <a:r>
              <a:rPr lang="en-US" altLang="en-US" sz="2000" dirty="0">
                <a:ea typeface="Arial" charset="0"/>
                <a:cs typeface="Arial" charset="0"/>
              </a:rPr>
              <a:t>g/kg/dose for </a:t>
            </a:r>
            <a:r>
              <a:rPr lang="en-US" altLang="en-US" sz="2000" dirty="0" err="1">
                <a:ea typeface="Arial" charset="0"/>
                <a:cs typeface="Arial" charset="0"/>
              </a:rPr>
              <a:t>peri</a:t>
            </a:r>
            <a:r>
              <a:rPr lang="en-US" altLang="en-US" sz="2000" dirty="0">
                <a:ea typeface="Arial" charset="0"/>
                <a:cs typeface="Arial" charset="0"/>
              </a:rPr>
              <a:t>/postnatal developmental toxicity</a:t>
            </a:r>
          </a:p>
          <a:p>
            <a:pPr eaLnBrk="1" hangingPunct="1">
              <a:lnSpc>
                <a:spcPct val="100000"/>
              </a:lnSpc>
            </a:pPr>
            <a:r>
              <a:rPr lang="en-US" altLang="en-US" sz="2400" dirty="0">
                <a:solidFill>
                  <a:srgbClr val="00B050"/>
                </a:solidFill>
              </a:rPr>
              <a:t>Conclusion: expected pharmacological response, no teratogenic concerns</a:t>
            </a:r>
          </a:p>
          <a:p>
            <a:pPr eaLnBrk="1" hangingPunct="1">
              <a:lnSpc>
                <a:spcPct val="80000"/>
              </a:lnSpc>
            </a:pPr>
            <a:endParaRPr lang="en-US" altLang="en-US" sz="3600" dirty="0"/>
          </a:p>
        </p:txBody>
      </p:sp>
      <p:pic>
        <p:nvPicPr>
          <p:cNvPr id="294916"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62950" y="637859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810516" y="6505643"/>
            <a:ext cx="34938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28</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2123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949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9491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pPr eaLnBrk="1" hangingPunct="1"/>
            <a:r>
              <a:rPr lang="en-US" altLang="en-US" dirty="0"/>
              <a:t>Mutagenicity</a:t>
            </a:r>
          </a:p>
        </p:txBody>
      </p:sp>
      <p:sp>
        <p:nvSpPr>
          <p:cNvPr id="74754" name="Rectangle 3"/>
          <p:cNvSpPr>
            <a:spLocks noGrp="1" noChangeArrowheads="1"/>
          </p:cNvSpPr>
          <p:nvPr>
            <p:ph idx="1"/>
          </p:nvPr>
        </p:nvSpPr>
        <p:spPr/>
        <p:txBody>
          <a:bodyPr/>
          <a:lstStyle/>
          <a:p>
            <a:pPr eaLnBrk="1" hangingPunct="1"/>
            <a:r>
              <a:rPr lang="en-US" altLang="en-US" dirty="0"/>
              <a:t>Bacterial reverse mutation assay with an independent repeat assay</a:t>
            </a:r>
          </a:p>
          <a:p>
            <a:pPr eaLnBrk="1" hangingPunct="1"/>
            <a:r>
              <a:rPr lang="en-US" altLang="en-US" dirty="0"/>
              <a:t>In vitro mammalian cell gene mutation test</a:t>
            </a:r>
          </a:p>
          <a:p>
            <a:pPr eaLnBrk="1" hangingPunct="1"/>
            <a:r>
              <a:rPr lang="en-US" altLang="en-US" dirty="0"/>
              <a:t>Mammalian erythrocyte micronucleus test</a:t>
            </a:r>
          </a:p>
          <a:p>
            <a:pPr eaLnBrk="1" hangingPunct="1"/>
            <a:r>
              <a:rPr lang="en-US" altLang="en-US" dirty="0">
                <a:solidFill>
                  <a:srgbClr val="00B050"/>
                </a:solidFill>
              </a:rPr>
              <a:t>Conclusion: not mutagenic</a:t>
            </a:r>
          </a:p>
        </p:txBody>
      </p:sp>
      <p:pic>
        <p:nvPicPr>
          <p:cNvPr id="289796"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362950" y="637858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794614" y="6505643"/>
            <a:ext cx="34143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29</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527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2780" fill="hold"/>
                                        <p:tgtEl>
                                          <p:spTgt spid="28979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8979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pPr eaLnBrk="1" hangingPunct="1"/>
            <a:r>
              <a:rPr lang="en-US" altLang="en-US" sz="3600" dirty="0">
                <a:solidFill>
                  <a:srgbClr val="003596"/>
                </a:solidFill>
                <a:latin typeface="Constantia" charset="0"/>
                <a:ea typeface="Constantia" charset="0"/>
                <a:cs typeface="Constantia" charset="0"/>
              </a:rPr>
              <a:t>Introduction</a:t>
            </a:r>
            <a:endParaRPr lang="en-US" altLang="en-US" dirty="0"/>
          </a:p>
        </p:txBody>
      </p:sp>
      <p:sp>
        <p:nvSpPr>
          <p:cNvPr id="32771" name="Rectangle 3"/>
          <p:cNvSpPr>
            <a:spLocks noGrp="1" noChangeArrowheads="1"/>
          </p:cNvSpPr>
          <p:nvPr>
            <p:ph idx="1"/>
          </p:nvPr>
        </p:nvSpPr>
        <p:spPr>
          <a:xfrm>
            <a:off x="452437" y="1538609"/>
            <a:ext cx="8229600" cy="4839980"/>
          </a:xfrm>
        </p:spPr>
        <p:txBody>
          <a:bodyPr rtlCol="0">
            <a:normAutofit/>
          </a:bodyPr>
          <a:lstStyle/>
          <a:p>
            <a:pPr eaLnBrk="1" fontAlgn="auto" hangingPunct="1">
              <a:lnSpc>
                <a:spcPct val="100000"/>
              </a:lnSpc>
              <a:spcAft>
                <a:spcPts val="0"/>
              </a:spcAft>
              <a:buFont typeface="Arial"/>
              <a:buChar char="•"/>
              <a:defRPr/>
            </a:pPr>
            <a:r>
              <a:rPr lang="en-US" altLang="en-US" dirty="0">
                <a:solidFill>
                  <a:srgbClr val="003596"/>
                </a:solidFill>
                <a:latin typeface="Constantia" charset="0"/>
                <a:ea typeface="Constantia" charset="0"/>
                <a:cs typeface="Constantia" charset="0"/>
              </a:rPr>
              <a:t>Subjects cannot be exposed to risks that have not been evaluated in non-clinical studies </a:t>
            </a:r>
          </a:p>
          <a:p>
            <a:pPr eaLnBrk="1" fontAlgn="auto" hangingPunct="1">
              <a:lnSpc>
                <a:spcPct val="100000"/>
              </a:lnSpc>
              <a:spcAft>
                <a:spcPts val="0"/>
              </a:spcAft>
              <a:buFont typeface="Arial"/>
              <a:buChar char="•"/>
              <a:defRPr/>
            </a:pPr>
            <a:r>
              <a:rPr lang="en-US" altLang="en-US" dirty="0">
                <a:solidFill>
                  <a:srgbClr val="003596"/>
                </a:solidFill>
                <a:latin typeface="Constantia" charset="0"/>
                <a:ea typeface="Constantia" charset="0"/>
                <a:cs typeface="Constantia" charset="0"/>
              </a:rPr>
              <a:t>For a First-in-Human clinical study the focus is on the estimation of a safe starting dose and clinical monitoring for adverse effects</a:t>
            </a:r>
          </a:p>
          <a:p>
            <a:pPr eaLnBrk="1" fontAlgn="auto" hangingPunct="1">
              <a:lnSpc>
                <a:spcPct val="100000"/>
              </a:lnSpc>
              <a:spcAft>
                <a:spcPts val="0"/>
              </a:spcAft>
              <a:buFont typeface="Arial"/>
              <a:buChar char="•"/>
              <a:defRPr/>
            </a:pPr>
            <a:r>
              <a:rPr lang="en-US" altLang="en-US" dirty="0">
                <a:solidFill>
                  <a:srgbClr val="003596"/>
                </a:solidFill>
                <a:latin typeface="Constantia" charset="0"/>
                <a:ea typeface="Constantia" charset="0"/>
                <a:cs typeface="Constantia" charset="0"/>
              </a:rPr>
              <a:t>Clinical trials usually begin with a single ascending dose healthy volunteer study with the goal of evaluating pharmacokinetic parameters and tolerance</a:t>
            </a:r>
          </a:p>
          <a:p>
            <a:pPr eaLnBrk="1" fontAlgn="auto" hangingPunct="1">
              <a:lnSpc>
                <a:spcPct val="100000"/>
              </a:lnSpc>
              <a:spcAft>
                <a:spcPts val="0"/>
              </a:spcAft>
              <a:buFont typeface="Arial"/>
              <a:buChar char="•"/>
              <a:defRPr/>
            </a:pPr>
            <a:r>
              <a:rPr lang="en-US" altLang="en-US" dirty="0">
                <a:solidFill>
                  <a:srgbClr val="003596"/>
                </a:solidFill>
                <a:latin typeface="Constantia" charset="0"/>
                <a:ea typeface="Constantia" charset="0"/>
                <a:cs typeface="Constantia" charset="0"/>
              </a:rPr>
              <a:t>Subsequent clinical trials are performed  in which the dose, duration, and number of subjects are increased</a:t>
            </a:r>
          </a:p>
          <a:p>
            <a:pPr eaLnBrk="1" fontAlgn="auto" hangingPunct="1">
              <a:lnSpc>
                <a:spcPct val="100000"/>
              </a:lnSpc>
              <a:spcAft>
                <a:spcPts val="0"/>
              </a:spcAft>
              <a:buFont typeface="Arial"/>
              <a:buChar char="•"/>
              <a:defRPr/>
            </a:pPr>
            <a:r>
              <a:rPr lang="en-US" altLang="en-US" dirty="0">
                <a:solidFill>
                  <a:srgbClr val="003596"/>
                </a:solidFill>
                <a:latin typeface="Constantia" charset="0"/>
                <a:ea typeface="Constantia" charset="0"/>
                <a:cs typeface="Constantia" charset="0"/>
              </a:rPr>
              <a:t>In order to develop the preclinical program, the clinical plan must be thought through beforehand</a:t>
            </a:r>
          </a:p>
        </p:txBody>
      </p:sp>
      <p:pic>
        <p:nvPicPr>
          <p:cNvPr id="259076"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298830" y="637858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820150" y="6530989"/>
            <a:ext cx="383263"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3</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13727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590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5907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4"/>
          <p:cNvSpPr>
            <a:spLocks noGrp="1" noChangeArrowheads="1"/>
          </p:cNvSpPr>
          <p:nvPr>
            <p:ph type="ctrTitle"/>
          </p:nvPr>
        </p:nvSpPr>
        <p:spPr>
          <a:xfrm>
            <a:off x="0" y="2353154"/>
            <a:ext cx="9080390" cy="1736822"/>
          </a:xfrm>
        </p:spPr>
        <p:txBody>
          <a:bodyPr/>
          <a:lstStyle/>
          <a:p>
            <a:pPr eaLnBrk="1" hangingPunct="1"/>
            <a:r>
              <a:rPr lang="en-US" altLang="en-US" sz="5000" i="0" dirty="0"/>
              <a:t>Any questions?</a:t>
            </a:r>
            <a:br>
              <a:rPr lang="en-US" altLang="en-US" sz="5000" i="0" dirty="0"/>
            </a:br>
            <a:r>
              <a:rPr lang="en-US" altLang="en-US" sz="2400" i="0" dirty="0" err="1"/>
              <a:t>smsensabaugh@hw-fda.com</a:t>
            </a:r>
            <a:br>
              <a:rPr lang="en-US" altLang="en-US" sz="2800" i="0" dirty="0"/>
            </a:br>
            <a:endParaRPr lang="en-US" altLang="en-US" sz="2800" i="0" dirty="0"/>
          </a:p>
        </p:txBody>
      </p:sp>
      <p:pic>
        <p:nvPicPr>
          <p:cNvPr id="337926" name="Picture 6">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290878" y="637858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99694" y="6159440"/>
            <a:ext cx="1338262" cy="128588"/>
            <a:chOff x="3859213" y="5568950"/>
            <a:chExt cx="1338262" cy="128588"/>
          </a:xfrm>
        </p:grpSpPr>
        <p:sp>
          <p:nvSpPr>
            <p:cNvPr id="7"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9" name="Group 8"/>
          <p:cNvGrpSpPr/>
          <p:nvPr/>
        </p:nvGrpSpPr>
        <p:grpSpPr>
          <a:xfrm>
            <a:off x="3898900" y="323256"/>
            <a:ext cx="1338262" cy="128588"/>
            <a:chOff x="3859213" y="5568950"/>
            <a:chExt cx="1338262" cy="128588"/>
          </a:xfrm>
        </p:grpSpPr>
        <p:sp>
          <p:nvSpPr>
            <p:cNvPr id="10"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1"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
        <p:nvSpPr>
          <p:cNvPr id="12"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 name="object 8"/>
          <p:cNvSpPr txBox="1">
            <a:spLocks noChangeArrowheads="1"/>
          </p:cNvSpPr>
          <p:nvPr/>
        </p:nvSpPr>
        <p:spPr bwMode="auto">
          <a:xfrm>
            <a:off x="8794614" y="6505643"/>
            <a:ext cx="34143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30</a:t>
            </a:r>
            <a:endParaRPr lang="en-US" altLang="en-US" dirty="0">
              <a:latin typeface="Helvetica" charset="0"/>
              <a:ea typeface="Helvetica" charset="0"/>
              <a:cs typeface="Helvetica" charset="0"/>
            </a:endParaRPr>
          </a:p>
        </p:txBody>
      </p:sp>
    </p:spTree>
  </p:cSld>
  <p:clrMapOvr>
    <a:masterClrMapping/>
  </p:clrMapOvr>
  <p:transition advTm="4987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9870" fill="hold"/>
                                        <p:tgtEl>
                                          <p:spTgt spid="3379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3792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altLang="en-US" i="1" dirty="0">
                <a:solidFill>
                  <a:srgbClr val="003596"/>
                </a:solidFill>
                <a:latin typeface="Constantia" charset="0"/>
                <a:ea typeface="Constantia" charset="0"/>
                <a:cs typeface="Constantia" charset="0"/>
              </a:rPr>
              <a:t>ICH </a:t>
            </a:r>
            <a:r>
              <a:rPr lang="en-US" altLang="en-US" i="1" dirty="0" err="1">
                <a:solidFill>
                  <a:srgbClr val="003596"/>
                </a:solidFill>
                <a:latin typeface="Constantia" charset="0"/>
                <a:ea typeface="Constantia" charset="0"/>
                <a:cs typeface="Constantia" charset="0"/>
              </a:rPr>
              <a:t>Guidances</a:t>
            </a:r>
            <a:endParaRPr lang="en-US" altLang="en-US" i="1" dirty="0">
              <a:solidFill>
                <a:srgbClr val="003596"/>
              </a:solidFill>
              <a:latin typeface="Constantia" charset="0"/>
              <a:ea typeface="Constantia" charset="0"/>
              <a:cs typeface="Constantia" charset="0"/>
            </a:endParaRPr>
          </a:p>
        </p:txBody>
      </p:sp>
      <p:sp>
        <p:nvSpPr>
          <p:cNvPr id="35842" name="Rectangle 3"/>
          <p:cNvSpPr>
            <a:spLocks noGrp="1" noChangeArrowheads="1"/>
          </p:cNvSpPr>
          <p:nvPr>
            <p:ph idx="1"/>
          </p:nvPr>
        </p:nvSpPr>
        <p:spPr/>
        <p:txBody>
          <a:bodyPr/>
          <a:lstStyle/>
          <a:p>
            <a:pPr eaLnBrk="1" hangingPunct="1"/>
            <a:r>
              <a:rPr lang="en-US" altLang="en-US" dirty="0">
                <a:solidFill>
                  <a:srgbClr val="003596"/>
                </a:solidFill>
                <a:latin typeface="Constantia" charset="0"/>
                <a:ea typeface="Constantia" charset="0"/>
                <a:cs typeface="Constantia" charset="0"/>
              </a:rPr>
              <a:t>S1 Carcinogenicity </a:t>
            </a:r>
          </a:p>
          <a:p>
            <a:pPr eaLnBrk="1" hangingPunct="1"/>
            <a:r>
              <a:rPr lang="en-US" altLang="en-US" dirty="0">
                <a:solidFill>
                  <a:srgbClr val="003596"/>
                </a:solidFill>
                <a:latin typeface="Constantia" charset="0"/>
                <a:ea typeface="Constantia" charset="0"/>
                <a:cs typeface="Constantia" charset="0"/>
              </a:rPr>
              <a:t>S2 Genetic toxicity </a:t>
            </a:r>
          </a:p>
          <a:p>
            <a:pPr eaLnBrk="1" hangingPunct="1"/>
            <a:r>
              <a:rPr lang="en-US" altLang="en-US" dirty="0">
                <a:solidFill>
                  <a:srgbClr val="003596"/>
                </a:solidFill>
                <a:latin typeface="Constantia" charset="0"/>
                <a:ea typeface="Constantia" charset="0"/>
                <a:cs typeface="Constantia" charset="0"/>
              </a:rPr>
              <a:t>S3 </a:t>
            </a:r>
            <a:r>
              <a:rPr lang="en-US" altLang="en-US" dirty="0" err="1">
                <a:solidFill>
                  <a:srgbClr val="003596"/>
                </a:solidFill>
                <a:latin typeface="Constantia" charset="0"/>
                <a:ea typeface="Constantia" charset="0"/>
                <a:cs typeface="Constantia" charset="0"/>
              </a:rPr>
              <a:t>Toxicokinetics</a:t>
            </a:r>
            <a:endParaRPr lang="en-US" altLang="en-US" dirty="0">
              <a:solidFill>
                <a:srgbClr val="003596"/>
              </a:solidFill>
              <a:latin typeface="Constantia" charset="0"/>
              <a:ea typeface="Constantia" charset="0"/>
              <a:cs typeface="Constantia" charset="0"/>
            </a:endParaRPr>
          </a:p>
          <a:p>
            <a:pPr eaLnBrk="1" hangingPunct="1"/>
            <a:r>
              <a:rPr lang="en-US" altLang="en-US" dirty="0">
                <a:solidFill>
                  <a:srgbClr val="003596"/>
                </a:solidFill>
                <a:latin typeface="Constantia" charset="0"/>
                <a:ea typeface="Constantia" charset="0"/>
                <a:cs typeface="Constantia" charset="0"/>
              </a:rPr>
              <a:t>S4 Toxicology </a:t>
            </a:r>
          </a:p>
          <a:p>
            <a:pPr eaLnBrk="1" hangingPunct="1"/>
            <a:r>
              <a:rPr lang="en-US" altLang="en-US" dirty="0">
                <a:solidFill>
                  <a:srgbClr val="003596"/>
                </a:solidFill>
                <a:latin typeface="Constantia" charset="0"/>
                <a:ea typeface="Constantia" charset="0"/>
                <a:cs typeface="Constantia" charset="0"/>
              </a:rPr>
              <a:t>S5 Reproductive toxicity </a:t>
            </a:r>
          </a:p>
          <a:p>
            <a:pPr eaLnBrk="1" hangingPunct="1"/>
            <a:r>
              <a:rPr lang="en-US" altLang="en-US" dirty="0">
                <a:solidFill>
                  <a:srgbClr val="003596"/>
                </a:solidFill>
                <a:latin typeface="Constantia" charset="0"/>
                <a:ea typeface="Constantia" charset="0"/>
                <a:cs typeface="Constantia" charset="0"/>
              </a:rPr>
              <a:t>S6 Biotechnology</a:t>
            </a:r>
          </a:p>
          <a:p>
            <a:pPr eaLnBrk="1" hangingPunct="1"/>
            <a:r>
              <a:rPr lang="en-US" altLang="en-US" dirty="0">
                <a:solidFill>
                  <a:srgbClr val="003596"/>
                </a:solidFill>
                <a:latin typeface="Constantia" charset="0"/>
                <a:ea typeface="Constantia" charset="0"/>
                <a:cs typeface="Constantia" charset="0"/>
              </a:rPr>
              <a:t>S7 Safety Pharmacology</a:t>
            </a:r>
          </a:p>
          <a:p>
            <a:pPr eaLnBrk="1" hangingPunct="1"/>
            <a:r>
              <a:rPr lang="en-US" altLang="en-US" dirty="0">
                <a:solidFill>
                  <a:srgbClr val="003596"/>
                </a:solidFill>
                <a:latin typeface="Constantia" charset="0"/>
                <a:ea typeface="Constantia" charset="0"/>
                <a:cs typeface="Constantia" charset="0"/>
              </a:rPr>
              <a:t>S8 </a:t>
            </a:r>
            <a:r>
              <a:rPr lang="en-US" altLang="en-US" dirty="0" err="1">
                <a:solidFill>
                  <a:srgbClr val="003596"/>
                </a:solidFill>
                <a:latin typeface="Constantia" charset="0"/>
                <a:ea typeface="Constantia" charset="0"/>
                <a:cs typeface="Constantia" charset="0"/>
              </a:rPr>
              <a:t>Immunotoxicity</a:t>
            </a:r>
            <a:endParaRPr lang="en-US" altLang="en-US" dirty="0">
              <a:solidFill>
                <a:srgbClr val="003596"/>
              </a:solidFill>
              <a:latin typeface="Constantia" charset="0"/>
              <a:ea typeface="Constantia" charset="0"/>
              <a:cs typeface="Constantia" charset="0"/>
            </a:endParaRPr>
          </a:p>
        </p:txBody>
      </p:sp>
      <p:pic>
        <p:nvPicPr>
          <p:cNvPr id="279556"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426050" y="637859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851954" y="6513594"/>
            <a:ext cx="323850"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43</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872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795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7955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r>
              <a:rPr lang="en-US" altLang="en-US" i="1" dirty="0"/>
              <a:t>In vitro studies</a:t>
            </a:r>
          </a:p>
        </p:txBody>
      </p:sp>
      <p:sp>
        <p:nvSpPr>
          <p:cNvPr id="36866" name="Rectangle 3"/>
          <p:cNvSpPr>
            <a:spLocks noGrp="1" noChangeArrowheads="1"/>
          </p:cNvSpPr>
          <p:nvPr>
            <p:ph idx="1"/>
          </p:nvPr>
        </p:nvSpPr>
        <p:spPr/>
        <p:txBody>
          <a:bodyPr/>
          <a:lstStyle/>
          <a:p>
            <a:pPr eaLnBrk="1" hangingPunct="1">
              <a:lnSpc>
                <a:spcPct val="100000"/>
              </a:lnSpc>
            </a:pPr>
            <a:r>
              <a:rPr lang="en-US" altLang="en-US" dirty="0"/>
              <a:t>Biological activity, receptor occupancy, receptor affinity, etc. is determined using cell lines and/or primary cell cultures</a:t>
            </a:r>
          </a:p>
          <a:p>
            <a:pPr eaLnBrk="1" hangingPunct="1">
              <a:lnSpc>
                <a:spcPct val="100000"/>
              </a:lnSpc>
            </a:pPr>
            <a:r>
              <a:rPr lang="en-US" altLang="en-US" dirty="0"/>
              <a:t>Selection of relevant species for toxicology is performed using mammalian cell lines and receptor binding assays</a:t>
            </a:r>
          </a:p>
          <a:p>
            <a:pPr eaLnBrk="1" hangingPunct="1">
              <a:lnSpc>
                <a:spcPct val="100000"/>
              </a:lnSpc>
            </a:pPr>
            <a:r>
              <a:rPr lang="en-US" altLang="en-US" dirty="0"/>
              <a:t>Studies are designed to assess qualitatively the relative sensitivity of the species to the biologic</a:t>
            </a:r>
          </a:p>
        </p:txBody>
      </p:sp>
      <p:pic>
        <p:nvPicPr>
          <p:cNvPr id="262148"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62950" y="63119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833896" y="6521545"/>
            <a:ext cx="389613"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5</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12449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621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6214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r>
              <a:rPr lang="en-US" altLang="en-US" i="1" dirty="0"/>
              <a:t>Relevant species</a:t>
            </a:r>
          </a:p>
        </p:txBody>
      </p:sp>
      <p:sp>
        <p:nvSpPr>
          <p:cNvPr id="38914" name="Rectangle 3"/>
          <p:cNvSpPr>
            <a:spLocks noGrp="1" noChangeArrowheads="1"/>
          </p:cNvSpPr>
          <p:nvPr>
            <p:ph idx="1"/>
          </p:nvPr>
        </p:nvSpPr>
        <p:spPr/>
        <p:txBody>
          <a:bodyPr/>
          <a:lstStyle/>
          <a:p>
            <a:pPr eaLnBrk="1" hangingPunct="1">
              <a:lnSpc>
                <a:spcPct val="100000"/>
              </a:lnSpc>
            </a:pPr>
            <a:r>
              <a:rPr lang="en-US" altLang="en-US" u="sng" dirty="0"/>
              <a:t>Definition</a:t>
            </a:r>
            <a:r>
              <a:rPr lang="en-US" altLang="en-US" dirty="0"/>
              <a:t>: a species in which the test material is pharmacologically active due to the expression of the receptor or an epitope</a:t>
            </a:r>
          </a:p>
          <a:p>
            <a:pPr eaLnBrk="1" hangingPunct="1">
              <a:lnSpc>
                <a:spcPct val="100000"/>
              </a:lnSpc>
            </a:pPr>
            <a:r>
              <a:rPr lang="en-US" altLang="en-US" dirty="0"/>
              <a:t>Normally 2 relevant species are required</a:t>
            </a:r>
          </a:p>
          <a:p>
            <a:pPr lvl="1" eaLnBrk="1" hangingPunct="1">
              <a:lnSpc>
                <a:spcPct val="100000"/>
              </a:lnSpc>
            </a:pPr>
            <a:r>
              <a:rPr lang="en-US" altLang="en-US" dirty="0"/>
              <a:t>Rodent and non-rodent</a:t>
            </a:r>
          </a:p>
          <a:p>
            <a:pPr lvl="1" eaLnBrk="1" hangingPunct="1">
              <a:lnSpc>
                <a:spcPct val="100000"/>
              </a:lnSpc>
            </a:pPr>
            <a:r>
              <a:rPr lang="en-US" altLang="en-US" dirty="0"/>
              <a:t>In certain cases, only one relevant species may be available </a:t>
            </a:r>
          </a:p>
        </p:txBody>
      </p:sp>
      <p:pic>
        <p:nvPicPr>
          <p:cNvPr id="263172"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457855" y="637859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866174" y="6497692"/>
            <a:ext cx="321020"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6</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11547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631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6317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623887" y="558559"/>
            <a:ext cx="7886700" cy="1325563"/>
          </a:xfrm>
        </p:spPr>
        <p:txBody>
          <a:bodyPr/>
          <a:lstStyle/>
          <a:p>
            <a:pPr eaLnBrk="1" hangingPunct="1"/>
            <a:r>
              <a:rPr lang="en-US" altLang="en-US" i="1" dirty="0"/>
              <a:t>Pharmacokinetic/</a:t>
            </a:r>
            <a:r>
              <a:rPr lang="en-US" altLang="en-US" i="1" dirty="0" err="1"/>
              <a:t>toxicokinetics</a:t>
            </a:r>
            <a:r>
              <a:rPr lang="en-US" altLang="en-US" i="1" dirty="0"/>
              <a:t> studies</a:t>
            </a:r>
            <a:r>
              <a:rPr lang="en-US" altLang="en-US" dirty="0"/>
              <a:t>	</a:t>
            </a:r>
          </a:p>
        </p:txBody>
      </p:sp>
      <p:sp>
        <p:nvSpPr>
          <p:cNvPr id="40962" name="Rectangle 3"/>
          <p:cNvSpPr>
            <a:spLocks noGrp="1" noChangeArrowheads="1"/>
          </p:cNvSpPr>
          <p:nvPr>
            <p:ph idx="1"/>
          </p:nvPr>
        </p:nvSpPr>
        <p:spPr/>
        <p:txBody>
          <a:bodyPr/>
          <a:lstStyle/>
          <a:p>
            <a:pPr eaLnBrk="1" hangingPunct="1">
              <a:lnSpc>
                <a:spcPct val="100000"/>
              </a:lnSpc>
            </a:pPr>
            <a:r>
              <a:rPr lang="en-US" altLang="en-US" dirty="0"/>
              <a:t>Provide exposure data </a:t>
            </a:r>
          </a:p>
          <a:p>
            <a:pPr lvl="1" eaLnBrk="1" hangingPunct="1">
              <a:lnSpc>
                <a:spcPct val="100000"/>
              </a:lnSpc>
            </a:pPr>
            <a:r>
              <a:rPr lang="en-US" altLang="en-US" dirty="0"/>
              <a:t>Absorption, Distribution, Metabolism and Excretion (ADME)</a:t>
            </a:r>
          </a:p>
          <a:p>
            <a:pPr eaLnBrk="1" hangingPunct="1">
              <a:lnSpc>
                <a:spcPct val="100000"/>
              </a:lnSpc>
            </a:pPr>
            <a:r>
              <a:rPr lang="en-US" altLang="en-US" dirty="0" err="1"/>
              <a:t>Toxicokinetics</a:t>
            </a:r>
            <a:r>
              <a:rPr lang="en-US" altLang="en-US" dirty="0"/>
              <a:t>: the relationship between the systemic exposure of a compound and its toxicity </a:t>
            </a:r>
          </a:p>
          <a:p>
            <a:pPr eaLnBrk="1" hangingPunct="1">
              <a:lnSpc>
                <a:spcPct val="100000"/>
              </a:lnSpc>
            </a:pPr>
            <a:r>
              <a:rPr lang="en-US" altLang="en-US" dirty="0"/>
              <a:t>Strongly encouraged and is considered to be routine and expected in all toxicology studies</a:t>
            </a:r>
          </a:p>
        </p:txBody>
      </p:sp>
      <p:pic>
        <p:nvPicPr>
          <p:cNvPr id="260100"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434001" y="637858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873968" y="6513594"/>
            <a:ext cx="32106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7</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876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6010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6010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altLang="en-US" i="1" dirty="0"/>
              <a:t>Toxicology studies</a:t>
            </a:r>
          </a:p>
        </p:txBody>
      </p:sp>
      <p:sp>
        <p:nvSpPr>
          <p:cNvPr id="43010" name="Rectangle 3"/>
          <p:cNvSpPr>
            <a:spLocks noGrp="1" noChangeArrowheads="1"/>
          </p:cNvSpPr>
          <p:nvPr>
            <p:ph idx="1"/>
          </p:nvPr>
        </p:nvSpPr>
        <p:spPr/>
        <p:txBody>
          <a:bodyPr/>
          <a:lstStyle/>
          <a:p>
            <a:pPr eaLnBrk="1" hangingPunct="1">
              <a:lnSpc>
                <a:spcPct val="100000"/>
              </a:lnSpc>
            </a:pPr>
            <a:r>
              <a:rPr lang="en-US" altLang="en-US" dirty="0"/>
              <a:t>Estimate the safe starting dose for clinical studies</a:t>
            </a:r>
          </a:p>
          <a:p>
            <a:pPr eaLnBrk="1" hangingPunct="1">
              <a:lnSpc>
                <a:spcPct val="100000"/>
              </a:lnSpc>
            </a:pPr>
            <a:r>
              <a:rPr lang="en-US" altLang="en-US" dirty="0"/>
              <a:t>Assess relationship to exposure/estimate the dose escalation scheme</a:t>
            </a:r>
          </a:p>
          <a:p>
            <a:pPr eaLnBrk="1" hangingPunct="1">
              <a:lnSpc>
                <a:spcPct val="100000"/>
              </a:lnSpc>
            </a:pPr>
            <a:r>
              <a:rPr lang="en-US" altLang="en-US" dirty="0"/>
              <a:t>Assess toxic effects with respect to target organs </a:t>
            </a:r>
          </a:p>
          <a:p>
            <a:pPr eaLnBrk="1" hangingPunct="1">
              <a:lnSpc>
                <a:spcPct val="100000"/>
              </a:lnSpc>
            </a:pPr>
            <a:r>
              <a:rPr lang="en-US" altLang="en-US" dirty="0"/>
              <a:t>Assess reversibility of drug effect</a:t>
            </a:r>
          </a:p>
          <a:p>
            <a:pPr eaLnBrk="1" hangingPunct="1">
              <a:lnSpc>
                <a:spcPct val="100000"/>
              </a:lnSpc>
            </a:pPr>
            <a:r>
              <a:rPr lang="en-US" altLang="en-US" dirty="0"/>
              <a:t>Designed to simulate clinical situation </a:t>
            </a:r>
          </a:p>
        </p:txBody>
      </p:sp>
      <p:pic>
        <p:nvPicPr>
          <p:cNvPr id="261124"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62950" y="637859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8"/>
          <p:cNvSpPr txBox="1">
            <a:spLocks noChangeArrowheads="1"/>
          </p:cNvSpPr>
          <p:nvPr/>
        </p:nvSpPr>
        <p:spPr bwMode="auto">
          <a:xfrm>
            <a:off x="8850353" y="6527114"/>
            <a:ext cx="323850"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8</a:t>
            </a:r>
            <a:endParaRPr lang="en-US" altLang="en-US" dirty="0">
              <a:latin typeface="Helvetica" charset="0"/>
              <a:ea typeface="Helvetica" charset="0"/>
              <a:cs typeface="Helvetica" charset="0"/>
            </a:endParaRPr>
          </a:p>
        </p:txBody>
      </p:sp>
      <p:grpSp>
        <p:nvGrpSpPr>
          <p:cNvPr id="7" name="Group 6"/>
          <p:cNvGrpSpPr/>
          <p:nvPr/>
        </p:nvGrpSpPr>
        <p:grpSpPr>
          <a:xfrm>
            <a:off x="3899694" y="6159440"/>
            <a:ext cx="1338262" cy="128588"/>
            <a:chOff x="3859213" y="5568950"/>
            <a:chExt cx="1338262" cy="128588"/>
          </a:xfrm>
        </p:grpSpPr>
        <p:sp>
          <p:nvSpPr>
            <p:cNvPr id="8"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0" name="Group 9"/>
          <p:cNvGrpSpPr/>
          <p:nvPr/>
        </p:nvGrpSpPr>
        <p:grpSpPr>
          <a:xfrm>
            <a:off x="3898900" y="323256"/>
            <a:ext cx="1338262" cy="128588"/>
            <a:chOff x="3859213" y="5568950"/>
            <a:chExt cx="1338262" cy="128588"/>
          </a:xfrm>
        </p:grpSpPr>
        <p:sp>
          <p:nvSpPr>
            <p:cNvPr id="11"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2149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611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6112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623887" y="790116"/>
            <a:ext cx="7886700" cy="1303138"/>
          </a:xfrm>
        </p:spPr>
        <p:txBody>
          <a:bodyPr/>
          <a:lstStyle/>
          <a:p>
            <a:pPr eaLnBrk="1" hangingPunct="1"/>
            <a:r>
              <a:rPr lang="en-US" altLang="en-US" dirty="0"/>
              <a:t>Single and multiple dose toxicology studies</a:t>
            </a:r>
          </a:p>
        </p:txBody>
      </p:sp>
      <p:sp>
        <p:nvSpPr>
          <p:cNvPr id="45058" name="Rectangle 3"/>
          <p:cNvSpPr>
            <a:spLocks noGrp="1" noChangeArrowheads="1"/>
          </p:cNvSpPr>
          <p:nvPr>
            <p:ph idx="1"/>
          </p:nvPr>
        </p:nvSpPr>
        <p:spPr>
          <a:xfrm>
            <a:off x="623887" y="2202105"/>
            <a:ext cx="7886700" cy="2483747"/>
          </a:xfrm>
        </p:spPr>
        <p:txBody>
          <a:bodyPr/>
          <a:lstStyle/>
          <a:p>
            <a:pPr eaLnBrk="1" hangingPunct="1">
              <a:lnSpc>
                <a:spcPct val="100000"/>
              </a:lnSpc>
            </a:pPr>
            <a:r>
              <a:rPr lang="en-US" altLang="en-US" dirty="0"/>
              <a:t>Single dose studies</a:t>
            </a:r>
          </a:p>
          <a:p>
            <a:pPr lvl="1" eaLnBrk="1" hangingPunct="1">
              <a:lnSpc>
                <a:spcPct val="100000"/>
              </a:lnSpc>
            </a:pPr>
            <a:r>
              <a:rPr lang="en-US" altLang="en-US" dirty="0"/>
              <a:t>Describe relationship of dose to systemic or local toxicity </a:t>
            </a:r>
          </a:p>
          <a:p>
            <a:pPr lvl="1" eaLnBrk="1" hangingPunct="1">
              <a:lnSpc>
                <a:spcPct val="100000"/>
              </a:lnSpc>
            </a:pPr>
            <a:r>
              <a:rPr lang="en-US" altLang="en-US" dirty="0"/>
              <a:t>Used to select doses for repeat dose toxicology studies</a:t>
            </a:r>
          </a:p>
          <a:p>
            <a:pPr eaLnBrk="1" hangingPunct="1">
              <a:lnSpc>
                <a:spcPct val="100000"/>
              </a:lnSpc>
            </a:pPr>
            <a:r>
              <a:rPr lang="en-US" altLang="en-US" dirty="0"/>
              <a:t>Repeat dose studies</a:t>
            </a:r>
          </a:p>
          <a:p>
            <a:pPr lvl="1" eaLnBrk="1" hangingPunct="1">
              <a:lnSpc>
                <a:spcPct val="100000"/>
              </a:lnSpc>
            </a:pPr>
            <a:r>
              <a:rPr lang="en-US" altLang="en-US" dirty="0"/>
              <a:t>Duration depends should be equal to or exceed duration of the human clinical trial</a:t>
            </a:r>
          </a:p>
        </p:txBody>
      </p:sp>
      <p:pic>
        <p:nvPicPr>
          <p:cNvPr id="269316" name="Picture 4">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441952"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p:cNvSpPr>
            <a:spLocks/>
          </p:cNvSpPr>
          <p:nvPr/>
        </p:nvSpPr>
        <p:spPr bwMode="auto">
          <a:xfrm>
            <a:off x="8515350" y="6075363"/>
            <a:ext cx="622300" cy="776287"/>
          </a:xfrm>
          <a:custGeom>
            <a:avLst/>
            <a:gdLst>
              <a:gd name="T0" fmla="*/ 621792 w 622300"/>
              <a:gd name="T1" fmla="*/ 0 h 775970"/>
              <a:gd name="T2" fmla="*/ 0 w 622300"/>
              <a:gd name="T3" fmla="*/ 775906 h 775970"/>
              <a:gd name="T4" fmla="*/ 621792 w 622300"/>
              <a:gd name="T5" fmla="*/ 775906 h 775970"/>
              <a:gd name="T6" fmla="*/ 621792 w 622300"/>
              <a:gd name="T7" fmla="*/ 0 h 775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2300" h="775970">
                <a:moveTo>
                  <a:pt x="621792" y="0"/>
                </a:moveTo>
                <a:lnTo>
                  <a:pt x="0" y="775589"/>
                </a:lnTo>
                <a:lnTo>
                  <a:pt x="621792" y="775589"/>
                </a:lnTo>
                <a:lnTo>
                  <a:pt x="621792" y="0"/>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p:cNvSpPr txBox="1">
            <a:spLocks noChangeArrowheads="1"/>
          </p:cNvSpPr>
          <p:nvPr/>
        </p:nvSpPr>
        <p:spPr bwMode="auto">
          <a:xfrm>
            <a:off x="8887198" y="6523038"/>
            <a:ext cx="323850"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1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nSpc>
                <a:spcPts val="2013"/>
              </a:lnSpc>
            </a:pPr>
            <a:r>
              <a:rPr lang="en-US" altLang="en-US" dirty="0">
                <a:solidFill>
                  <a:srgbClr val="FFFFFF"/>
                </a:solidFill>
                <a:latin typeface="Helvetica" charset="0"/>
                <a:ea typeface="Helvetica" charset="0"/>
                <a:cs typeface="Helvetica" charset="0"/>
              </a:rPr>
              <a:t>9</a:t>
            </a:r>
            <a:endParaRPr lang="en-US" altLang="en-US" dirty="0">
              <a:latin typeface="Helvetica" charset="0"/>
              <a:ea typeface="Helvetica" charset="0"/>
              <a:cs typeface="Helvetica" charset="0"/>
            </a:endParaRPr>
          </a:p>
        </p:txBody>
      </p:sp>
      <p:grpSp>
        <p:nvGrpSpPr>
          <p:cNvPr id="8" name="Group 7"/>
          <p:cNvGrpSpPr/>
          <p:nvPr/>
        </p:nvGrpSpPr>
        <p:grpSpPr>
          <a:xfrm>
            <a:off x="3899694" y="6159440"/>
            <a:ext cx="1338262" cy="128588"/>
            <a:chOff x="3859213" y="5568950"/>
            <a:chExt cx="1338262" cy="128588"/>
          </a:xfrm>
        </p:grpSpPr>
        <p:sp>
          <p:nvSpPr>
            <p:cNvPr id="9"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grpSp>
        <p:nvGrpSpPr>
          <p:cNvPr id="11" name="Group 10"/>
          <p:cNvGrpSpPr/>
          <p:nvPr/>
        </p:nvGrpSpPr>
        <p:grpSpPr>
          <a:xfrm>
            <a:off x="3898900" y="323256"/>
            <a:ext cx="1338262" cy="128588"/>
            <a:chOff x="3859213" y="5568950"/>
            <a:chExt cx="1338262" cy="128588"/>
          </a:xfrm>
        </p:grpSpPr>
        <p:sp>
          <p:nvSpPr>
            <p:cNvPr id="12" name="object 6"/>
            <p:cNvSpPr>
              <a:spLocks/>
            </p:cNvSpPr>
            <p:nvPr/>
          </p:nvSpPr>
          <p:spPr bwMode="auto">
            <a:xfrm>
              <a:off x="3859213" y="5568950"/>
              <a:ext cx="669925" cy="128588"/>
            </a:xfrm>
            <a:custGeom>
              <a:avLst/>
              <a:gdLst>
                <a:gd name="T0" fmla="*/ 0 w 670560"/>
                <a:gd name="T1" fmla="*/ 128332 h 128270"/>
                <a:gd name="T2" fmla="*/ 669671 w 670560"/>
                <a:gd name="T3" fmla="*/ 128332 h 128270"/>
                <a:gd name="T4" fmla="*/ 669671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6" y="128015"/>
                  </a:lnTo>
                  <a:lnTo>
                    <a:pt x="670306" y="0"/>
                  </a:lnTo>
                  <a:lnTo>
                    <a:pt x="0" y="0"/>
                  </a:lnTo>
                  <a:lnTo>
                    <a:pt x="0" y="128015"/>
                  </a:lnTo>
                  <a:close/>
                </a:path>
              </a:pathLst>
            </a:custGeom>
            <a:solidFill>
              <a:srgbClr val="40AD4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 name="object 7"/>
            <p:cNvSpPr>
              <a:spLocks/>
            </p:cNvSpPr>
            <p:nvPr/>
          </p:nvSpPr>
          <p:spPr bwMode="auto">
            <a:xfrm>
              <a:off x="4527550" y="5568950"/>
              <a:ext cx="669925" cy="128588"/>
            </a:xfrm>
            <a:custGeom>
              <a:avLst/>
              <a:gdLst>
                <a:gd name="T0" fmla="*/ 0 w 670560"/>
                <a:gd name="T1" fmla="*/ 128332 h 128270"/>
                <a:gd name="T2" fmla="*/ 669670 w 670560"/>
                <a:gd name="T3" fmla="*/ 128332 h 128270"/>
                <a:gd name="T4" fmla="*/ 669670 w 670560"/>
                <a:gd name="T5" fmla="*/ 0 h 128270"/>
                <a:gd name="T6" fmla="*/ 0 w 670560"/>
                <a:gd name="T7" fmla="*/ 0 h 128270"/>
                <a:gd name="T8" fmla="*/ 0 w 670560"/>
                <a:gd name="T9" fmla="*/ 128332 h 1282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560" h="128270">
                  <a:moveTo>
                    <a:pt x="0" y="128015"/>
                  </a:moveTo>
                  <a:lnTo>
                    <a:pt x="670305" y="128015"/>
                  </a:lnTo>
                  <a:lnTo>
                    <a:pt x="670305" y="0"/>
                  </a:lnTo>
                  <a:lnTo>
                    <a:pt x="0" y="0"/>
                  </a:lnTo>
                  <a:lnTo>
                    <a:pt x="0" y="128015"/>
                  </a:lnTo>
                  <a:close/>
                </a:path>
              </a:pathLst>
            </a:custGeom>
            <a:solidFill>
              <a:srgbClr val="2540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Tree>
  </p:cSld>
  <p:clrMapOvr>
    <a:masterClrMapping/>
  </p:clrMapOvr>
  <p:transition advTm="2927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693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693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4918</TotalTime>
  <Words>3407</Words>
  <Application>Microsoft Macintosh PowerPoint</Application>
  <PresentationFormat>On-screen Show (4:3)</PresentationFormat>
  <Paragraphs>328</Paragraphs>
  <Slides>30</Slides>
  <Notes>14</Notes>
  <HiddenSlides>0</HiddenSlides>
  <MMClips>29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MS PGothic</vt:lpstr>
      <vt:lpstr>Arial</vt:lpstr>
      <vt:lpstr>Calibri</vt:lpstr>
      <vt:lpstr>Calibri Light</vt:lpstr>
      <vt:lpstr>Constantia</vt:lpstr>
      <vt:lpstr>Helvetica</vt:lpstr>
      <vt:lpstr>Kepler Std</vt:lpstr>
      <vt:lpstr>Wingdings</vt:lpstr>
      <vt:lpstr>Office Theme</vt:lpstr>
      <vt:lpstr>Preclinical Development</vt:lpstr>
      <vt:lpstr>PowerPoint Presentation</vt:lpstr>
      <vt:lpstr>Introduction</vt:lpstr>
      <vt:lpstr>ICH Guidances</vt:lpstr>
      <vt:lpstr>In vitro studies</vt:lpstr>
      <vt:lpstr>Relevant species</vt:lpstr>
      <vt:lpstr>Pharmacokinetic/toxicokinetics studies </vt:lpstr>
      <vt:lpstr>Toxicology studies</vt:lpstr>
      <vt:lpstr>Single and multiple dose toxicology studies</vt:lpstr>
      <vt:lpstr>Local tolerance studies</vt:lpstr>
      <vt:lpstr>Safety pharmacology</vt:lpstr>
      <vt:lpstr>Genotoxicity studies</vt:lpstr>
      <vt:lpstr>Carcinogenicity studies</vt:lpstr>
      <vt:lpstr>Reproduction toxicity studies</vt:lpstr>
      <vt:lpstr>Reproduction toxicity studies (cont’d)</vt:lpstr>
      <vt:lpstr>Case Study</vt:lpstr>
      <vt:lpstr>Aranesp®</vt:lpstr>
      <vt:lpstr>Definitions</vt:lpstr>
      <vt:lpstr>Comparative in vivo pharmacology </vt:lpstr>
      <vt:lpstr>Preclinical studies</vt:lpstr>
      <vt:lpstr>PK/ADME</vt:lpstr>
      <vt:lpstr>Single dose toxicology</vt:lpstr>
      <vt:lpstr>Repeat dose toxicology</vt:lpstr>
      <vt:lpstr>Toxicology (cont’d)</vt:lpstr>
      <vt:lpstr>Toxicology (cont’d) </vt:lpstr>
      <vt:lpstr>Carcinogenicity</vt:lpstr>
      <vt:lpstr>Reproduction toxicology studies</vt:lpstr>
      <vt:lpstr>Reproduction toxicology studies (cont’d)</vt:lpstr>
      <vt:lpstr>Mutagenicity</vt:lpstr>
      <vt:lpstr>Any questions? smsensabaugh@hw-fda.com </vt:lpstr>
    </vt:vector>
  </TitlesOfParts>
  <Company> MDS</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Meetings with FDA</dc:title>
  <dc:creator>sensas01</dc:creator>
  <cp:lastModifiedBy>james dissette</cp:lastModifiedBy>
  <cp:revision>179</cp:revision>
  <cp:lastPrinted>2018-03-22T13:09:04Z</cp:lastPrinted>
  <dcterms:created xsi:type="dcterms:W3CDTF">2007-09-30T18:42:56Z</dcterms:created>
  <dcterms:modified xsi:type="dcterms:W3CDTF">2018-04-26T19:17:19Z</dcterms:modified>
</cp:coreProperties>
</file>