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3" r:id="rId1"/>
  </p:sldMasterIdLst>
  <p:notesMasterIdLst>
    <p:notesMasterId r:id="rId8"/>
  </p:notesMasterIdLst>
  <p:handoutMasterIdLst>
    <p:handoutMasterId r:id="rId9"/>
  </p:handoutMasterIdLst>
  <p:sldIdLst>
    <p:sldId id="940" r:id="rId2"/>
    <p:sldId id="757" r:id="rId3"/>
    <p:sldId id="897" r:id="rId4"/>
    <p:sldId id="898" r:id="rId5"/>
    <p:sldId id="899" r:id="rId6"/>
    <p:sldId id="941" r:id="rId7"/>
  </p:sldIdLst>
  <p:sldSz cx="9144000" cy="6858000" type="screen4x3"/>
  <p:notesSz cx="6858000" cy="9296400"/>
  <p:custShowLst>
    <p:custShow name="Discovery Process" id="0">
      <p:sldLst/>
    </p:custShow>
  </p:custShow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Times" pitchFamily="2" charset="0"/>
        <a:ea typeface="+mn-ea"/>
        <a:cs typeface="+mn-cs"/>
      </a:defRPr>
    </a:lvl1pPr>
    <a:lvl2pPr marL="428625" indent="28575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Times" pitchFamily="2" charset="0"/>
        <a:ea typeface="+mn-ea"/>
        <a:cs typeface="+mn-cs"/>
      </a:defRPr>
    </a:lvl2pPr>
    <a:lvl3pPr marL="857250" indent="57150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Times" pitchFamily="2" charset="0"/>
        <a:ea typeface="+mn-ea"/>
        <a:cs typeface="+mn-cs"/>
      </a:defRPr>
    </a:lvl3pPr>
    <a:lvl4pPr marL="1285875" indent="85725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Times" pitchFamily="2" charset="0"/>
        <a:ea typeface="+mn-ea"/>
        <a:cs typeface="+mn-cs"/>
      </a:defRPr>
    </a:lvl4pPr>
    <a:lvl5pPr marL="1714500" indent="114300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Times" pitchFamily="2" charset="0"/>
        <a:ea typeface="+mn-ea"/>
        <a:cs typeface="+mn-cs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Times" pitchFamily="2" charset="0"/>
        <a:ea typeface="+mn-ea"/>
        <a:cs typeface="+mn-cs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Times" pitchFamily="2" charset="0"/>
        <a:ea typeface="+mn-ea"/>
        <a:cs typeface="+mn-cs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Times" pitchFamily="2" charset="0"/>
        <a:ea typeface="+mn-ea"/>
        <a:cs typeface="+mn-cs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Times" pitchFamily="2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Dissette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accent2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711" autoAdjust="0"/>
    <p:restoredTop sz="94943" autoAdjust="0"/>
  </p:normalViewPr>
  <p:slideViewPr>
    <p:cSldViewPr>
      <p:cViewPr varScale="1">
        <p:scale>
          <a:sx n="80" d="100"/>
          <a:sy n="80" d="100"/>
        </p:scale>
        <p:origin x="-1949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>
        <p:scale>
          <a:sx n="125" d="100"/>
          <a:sy n="125" d="100"/>
        </p:scale>
        <p:origin x="-324" y="1320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49" name="Rectangle 13">
            <a:extLst>
              <a:ext uri="{FF2B5EF4-FFF2-40B4-BE49-F238E27FC236}">
                <a16:creationId xmlns="" xmlns:a16="http://schemas.microsoft.com/office/drawing/2014/main" id="{0807E529-0D0F-5A47-A326-CA469765BA9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025" y="8829675"/>
            <a:ext cx="29733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96" tIns="45399" rIns="90796" bIns="45399" numCol="1" anchor="b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sz="11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EB485E2-5EB9-7F4E-A060-6BC8E7CE4791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4099" name="Text Box 15">
            <a:extLst>
              <a:ext uri="{FF2B5EF4-FFF2-40B4-BE49-F238E27FC236}">
                <a16:creationId xmlns="" xmlns:a16="http://schemas.microsoft.com/office/drawing/2014/main" id="{CB937319-E92A-EB4D-9BC9-CDCACCDE12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225" y="303213"/>
            <a:ext cx="5543550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21" tIns="45561" rIns="91121" bIns="45561">
            <a:spAutoFit/>
          </a:bodyPr>
          <a:lstStyle>
            <a:lvl1pPr defTabSz="912813">
              <a:defRPr sz="21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 defTabSz="912813">
              <a:defRPr sz="21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 defTabSz="912813">
              <a:defRPr sz="21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 defTabSz="912813">
              <a:defRPr sz="21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 defTabSz="912813">
              <a:defRPr sz="21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pPr algn="ctr" eaLnBrk="1" hangingPunct="1"/>
            <a:r>
              <a:rPr lang="en-US" altLang="en-US" sz="1400">
                <a:solidFill>
                  <a:srgbClr val="B10D09"/>
                </a:solidFill>
              </a:rPr>
              <a:t>Panacea Pharmaceuticals, Inc.</a:t>
            </a:r>
          </a:p>
          <a:p>
            <a:pPr algn="ctr" eaLnBrk="1" hangingPunct="1"/>
            <a:r>
              <a:rPr lang="en-US" altLang="en-US" sz="1000">
                <a:solidFill>
                  <a:srgbClr val="B10D09"/>
                </a:solidFill>
                <a:latin typeface="Arial" panose="020B0604020202020204" pitchFamily="34" charset="0"/>
              </a:rPr>
              <a:t>207 Perry Parkway, Suite 2, Gaithersburg, MD 20877 USA, Phone: 1.240.243.8000</a:t>
            </a:r>
          </a:p>
        </p:txBody>
      </p:sp>
    </p:spTree>
    <p:extLst>
      <p:ext uri="{BB962C8B-B14F-4D97-AF65-F5344CB8AC3E}">
        <p14:creationId xmlns:p14="http://schemas.microsoft.com/office/powerpoint/2010/main" val="16906600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="" xmlns:a16="http://schemas.microsoft.com/office/drawing/2014/main" id="{86F93825-AA37-F941-9B47-6BDF7D64868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206" tIns="46104" rIns="92206" bIns="46104" numCol="1" anchor="t" anchorCtr="0" compatLnSpc="1">
            <a:prstTxWarp prst="textNoShape">
              <a:avLst/>
            </a:prstTxWarp>
          </a:bodyPr>
          <a:lstStyle>
            <a:lvl1pPr defTabSz="923925" eaLnBrk="0" hangingPunct="0">
              <a:defRPr sz="1100">
                <a:latin typeface="Times" pitchFamily="18" charset="0"/>
              </a:defRPr>
            </a:lvl1pPr>
          </a:lstStyle>
          <a:p>
            <a:pPr>
              <a:defRPr/>
            </a:pPr>
            <a:r>
              <a:rPr lang="ja-JP" altLang="en-US"/>
              <a:t>Panacea Pharmaceuticals, Inc.</a:t>
            </a:r>
            <a:endParaRPr lang="en-US" altLang="ja-JP"/>
          </a:p>
        </p:txBody>
      </p:sp>
      <p:sp>
        <p:nvSpPr>
          <p:cNvPr id="27651" name="Rectangle 3">
            <a:extLst>
              <a:ext uri="{FF2B5EF4-FFF2-40B4-BE49-F238E27FC236}">
                <a16:creationId xmlns="" xmlns:a16="http://schemas.microsoft.com/office/drawing/2014/main" id="{AAE816F6-03C2-EC47-9B5F-AE6AD20A42D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33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206" tIns="46104" rIns="92206" bIns="46104" numCol="1" anchor="t" anchorCtr="0" compatLnSpc="1">
            <a:prstTxWarp prst="textNoShape">
              <a:avLst/>
            </a:prstTxWarp>
          </a:bodyPr>
          <a:lstStyle>
            <a:lvl1pPr algn="r" defTabSz="923925" eaLnBrk="0" hangingPunct="0">
              <a:defRPr sz="1100">
                <a:latin typeface="Times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>
            <a:extLst>
              <a:ext uri="{FF2B5EF4-FFF2-40B4-BE49-F238E27FC236}">
                <a16:creationId xmlns="" xmlns:a16="http://schemas.microsoft.com/office/drawing/2014/main" id="{5BD03EA8-438C-914A-8410-EDD38AFF827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9663" y="698500"/>
            <a:ext cx="4646612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>
            <a:extLst>
              <a:ext uri="{FF2B5EF4-FFF2-40B4-BE49-F238E27FC236}">
                <a16:creationId xmlns="" xmlns:a16="http://schemas.microsoft.com/office/drawing/2014/main" id="{B809FD5F-BCB5-7F43-93C4-5F9F6AE751F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988" y="4416425"/>
            <a:ext cx="5026025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206" tIns="46104" rIns="92206" bIns="461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27654" name="Rectangle 6">
            <a:extLst>
              <a:ext uri="{FF2B5EF4-FFF2-40B4-BE49-F238E27FC236}">
                <a16:creationId xmlns="" xmlns:a16="http://schemas.microsoft.com/office/drawing/2014/main" id="{B2D66DA3-9177-6848-955F-97C4250443A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33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206" tIns="46104" rIns="92206" bIns="46104" numCol="1" anchor="b" anchorCtr="0" compatLnSpc="1">
            <a:prstTxWarp prst="textNoShape">
              <a:avLst/>
            </a:prstTxWarp>
          </a:bodyPr>
          <a:lstStyle>
            <a:lvl1pPr defTabSz="923925" eaLnBrk="0" hangingPunct="0">
              <a:defRPr sz="1100">
                <a:latin typeface="Times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7655" name="Rectangle 7">
            <a:extLst>
              <a:ext uri="{FF2B5EF4-FFF2-40B4-BE49-F238E27FC236}">
                <a16:creationId xmlns="" xmlns:a16="http://schemas.microsoft.com/office/drawing/2014/main" id="{7F97217F-5D4C-3445-965C-0E5D506F7F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31263"/>
            <a:ext cx="29733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206" tIns="46104" rIns="92206" bIns="46104" numCol="1" anchor="b" anchorCtr="0" compatLnSpc="1">
            <a:prstTxWarp prst="textNoShape">
              <a:avLst/>
            </a:prstTxWarp>
          </a:bodyPr>
          <a:lstStyle>
            <a:lvl1pPr algn="r" defTabSz="923925" eaLnBrk="0" hangingPunct="0">
              <a:defRPr sz="1100" smtClean="0"/>
            </a:lvl1pPr>
          </a:lstStyle>
          <a:p>
            <a:pPr>
              <a:defRPr/>
            </a:pPr>
            <a:fld id="{C0327D6A-ECF6-DD4B-A0B8-DCCB4899E14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42070529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28625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85725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285875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7145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143125" algn="l" defTabSz="857250" rtl="0" eaLnBrk="1" latinLnBrk="0" hangingPunct="1">
      <a:defRPr sz="1125" kern="1200">
        <a:solidFill>
          <a:schemeClr val="tx1"/>
        </a:solidFill>
        <a:latin typeface="+mn-lt"/>
        <a:ea typeface="+mn-ea"/>
        <a:cs typeface="+mn-cs"/>
      </a:defRPr>
    </a:lvl6pPr>
    <a:lvl7pPr marL="2571750" algn="l" defTabSz="857250" rtl="0" eaLnBrk="1" latinLnBrk="0" hangingPunct="1">
      <a:defRPr sz="1125" kern="1200">
        <a:solidFill>
          <a:schemeClr val="tx1"/>
        </a:solidFill>
        <a:latin typeface="+mn-lt"/>
        <a:ea typeface="+mn-ea"/>
        <a:cs typeface="+mn-cs"/>
      </a:defRPr>
    </a:lvl7pPr>
    <a:lvl8pPr marL="3000375" algn="l" defTabSz="857250" rtl="0" eaLnBrk="1" latinLnBrk="0" hangingPunct="1">
      <a:defRPr sz="1125" kern="1200">
        <a:solidFill>
          <a:schemeClr val="tx1"/>
        </a:solidFill>
        <a:latin typeface="+mn-lt"/>
        <a:ea typeface="+mn-ea"/>
        <a:cs typeface="+mn-cs"/>
      </a:defRPr>
    </a:lvl8pPr>
    <a:lvl9pPr marL="3429000" algn="l" defTabSz="857250" rtl="0" eaLnBrk="1" latinLnBrk="0" hangingPunct="1">
      <a:defRPr sz="112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>
            <a:extLst>
              <a:ext uri="{FF2B5EF4-FFF2-40B4-BE49-F238E27FC236}">
                <a16:creationId xmlns="" xmlns:a16="http://schemas.microsoft.com/office/drawing/2014/main" id="{7C2399E1-0C7E-4A45-BB36-6C82687AF11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ja-JP" altLang="en-US">
                <a:latin typeface="Times" pitchFamily="2" charset="0"/>
              </a:rPr>
              <a:t>Panacea Pharmaceuticals, Inc.</a:t>
            </a:r>
            <a:endParaRPr lang="en-US" altLang="ja-JP">
              <a:latin typeface="Times" pitchFamily="2" charset="0"/>
            </a:endParaRPr>
          </a:p>
        </p:txBody>
      </p:sp>
      <p:sp>
        <p:nvSpPr>
          <p:cNvPr id="7170" name="Rectangle 7">
            <a:extLst>
              <a:ext uri="{FF2B5EF4-FFF2-40B4-BE49-F238E27FC236}">
                <a16:creationId xmlns="" xmlns:a16="http://schemas.microsoft.com/office/drawing/2014/main" id="{8326E472-EADE-CF4E-8661-359444C32E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EBC6EDB-46DB-2949-AB2C-8D65BF03969C}" type="slidenum">
              <a:rPr lang="ja-JP" altLang="en-US">
                <a:latin typeface="Times" pitchFamily="2" charset="0"/>
              </a:rPr>
              <a:pPr>
                <a:spcBef>
                  <a:spcPct val="0"/>
                </a:spcBef>
              </a:pPr>
              <a:t>2</a:t>
            </a:fld>
            <a:endParaRPr lang="en-US" altLang="ja-JP">
              <a:latin typeface="Times" pitchFamily="2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="" xmlns:a16="http://schemas.microsoft.com/office/drawing/2014/main" id="{DD8BBC2B-9A4A-924B-A29C-74DD394DC81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3" name="Rectangle 3">
            <a:extLst>
              <a:ext uri="{FF2B5EF4-FFF2-40B4-BE49-F238E27FC236}">
                <a16:creationId xmlns="" xmlns:a16="http://schemas.microsoft.com/office/drawing/2014/main" id="{B13DA3D4-6D97-3C41-8EFD-1E102AB7C6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endParaRPr lang="en-US" altLang="en-US" sz="1125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lide Image Placeholder 1">
            <a:extLst>
              <a:ext uri="{FF2B5EF4-FFF2-40B4-BE49-F238E27FC236}">
                <a16:creationId xmlns="" xmlns:a16="http://schemas.microsoft.com/office/drawing/2014/main" id="{6B2A9781-81F2-BB49-A081-5AC0147DB9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>
            <a:extLst>
              <a:ext uri="{FF2B5EF4-FFF2-40B4-BE49-F238E27FC236}">
                <a16:creationId xmlns="" xmlns:a16="http://schemas.microsoft.com/office/drawing/2014/main" id="{FB6EFE34-1B4D-984E-B18C-866B438A7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 altLang="en-US" sz="1125"/>
          </a:p>
        </p:txBody>
      </p:sp>
      <p:sp>
        <p:nvSpPr>
          <p:cNvPr id="9219" name="Header Placeholder 3">
            <a:extLst>
              <a:ext uri="{FF2B5EF4-FFF2-40B4-BE49-F238E27FC236}">
                <a16:creationId xmlns="" xmlns:a16="http://schemas.microsoft.com/office/drawing/2014/main" id="{58070183-302D-5549-9D1A-6C27C3B1AAF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ja-JP" altLang="en-US">
                <a:latin typeface="Times" pitchFamily="2" charset="0"/>
              </a:rPr>
              <a:t>Panacea Pharmaceuticals, Inc.</a:t>
            </a:r>
            <a:endParaRPr lang="en-US" altLang="ja-JP">
              <a:latin typeface="Times" pitchFamily="2" charset="0"/>
            </a:endParaRPr>
          </a:p>
        </p:txBody>
      </p:sp>
      <p:sp>
        <p:nvSpPr>
          <p:cNvPr id="9220" name="Slide Number Placeholder 4">
            <a:extLst>
              <a:ext uri="{FF2B5EF4-FFF2-40B4-BE49-F238E27FC236}">
                <a16:creationId xmlns="" xmlns:a16="http://schemas.microsoft.com/office/drawing/2014/main" id="{4AF0AE30-8D93-8447-B1F0-D6E515288FE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0B271B8-3BC8-0D4A-8FCE-2C6F91A7A9BE}" type="slidenum">
              <a:rPr lang="ja-JP" altLang="en-US">
                <a:latin typeface="Times" pitchFamily="2" charset="0"/>
              </a:rPr>
              <a:pPr>
                <a:spcBef>
                  <a:spcPct val="0"/>
                </a:spcBef>
              </a:pPr>
              <a:t>3</a:t>
            </a:fld>
            <a:endParaRPr lang="en-US" altLang="ja-JP">
              <a:latin typeface="Times" pitchFamily="2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lide Image Placeholder 1">
            <a:extLst>
              <a:ext uri="{FF2B5EF4-FFF2-40B4-BE49-F238E27FC236}">
                <a16:creationId xmlns="" xmlns:a16="http://schemas.microsoft.com/office/drawing/2014/main" id="{E90D1AF4-1925-C046-9323-42163B73EA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>
            <a:extLst>
              <a:ext uri="{FF2B5EF4-FFF2-40B4-BE49-F238E27FC236}">
                <a16:creationId xmlns="" xmlns:a16="http://schemas.microsoft.com/office/drawing/2014/main" id="{90954C3A-12EB-E14D-B45F-FAF10D7B14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 altLang="en-US" sz="1125"/>
          </a:p>
        </p:txBody>
      </p:sp>
      <p:sp>
        <p:nvSpPr>
          <p:cNvPr id="11267" name="Header Placeholder 3">
            <a:extLst>
              <a:ext uri="{FF2B5EF4-FFF2-40B4-BE49-F238E27FC236}">
                <a16:creationId xmlns="" xmlns:a16="http://schemas.microsoft.com/office/drawing/2014/main" id="{301195CD-1466-9547-A974-2B3C6E0068B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ja-JP" altLang="en-US">
                <a:latin typeface="Times" pitchFamily="2" charset="0"/>
              </a:rPr>
              <a:t>Panacea Pharmaceuticals, Inc.</a:t>
            </a:r>
            <a:endParaRPr lang="en-US" altLang="ja-JP">
              <a:latin typeface="Times" pitchFamily="2" charset="0"/>
            </a:endParaRPr>
          </a:p>
        </p:txBody>
      </p:sp>
      <p:sp>
        <p:nvSpPr>
          <p:cNvPr id="11268" name="Slide Number Placeholder 4">
            <a:extLst>
              <a:ext uri="{FF2B5EF4-FFF2-40B4-BE49-F238E27FC236}">
                <a16:creationId xmlns="" xmlns:a16="http://schemas.microsoft.com/office/drawing/2014/main" id="{C38273FE-9771-5A45-873E-A3A01366C03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5E146C5-1526-EE4F-A115-01B1F6609A84}" type="slidenum">
              <a:rPr lang="ja-JP" altLang="en-US">
                <a:latin typeface="Times" pitchFamily="2" charset="0"/>
              </a:rPr>
              <a:pPr>
                <a:spcBef>
                  <a:spcPct val="0"/>
                </a:spcBef>
              </a:pPr>
              <a:t>4</a:t>
            </a:fld>
            <a:endParaRPr lang="en-US" altLang="ja-JP">
              <a:latin typeface="Times" pitchFamily="2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>
            <a:extLst>
              <a:ext uri="{FF2B5EF4-FFF2-40B4-BE49-F238E27FC236}">
                <a16:creationId xmlns="" xmlns:a16="http://schemas.microsoft.com/office/drawing/2014/main" id="{D8C9AB3E-E097-6D49-927D-6BF1FE4ABC4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>
            <a:extLst>
              <a:ext uri="{FF2B5EF4-FFF2-40B4-BE49-F238E27FC236}">
                <a16:creationId xmlns="" xmlns:a16="http://schemas.microsoft.com/office/drawing/2014/main" id="{00D94AA8-E518-FE46-9DCD-516680477E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 altLang="en-US" sz="1125"/>
          </a:p>
        </p:txBody>
      </p:sp>
      <p:sp>
        <p:nvSpPr>
          <p:cNvPr id="16387" name="Header Placeholder 3">
            <a:extLst>
              <a:ext uri="{FF2B5EF4-FFF2-40B4-BE49-F238E27FC236}">
                <a16:creationId xmlns="" xmlns:a16="http://schemas.microsoft.com/office/drawing/2014/main" id="{3319DB2E-A8E5-6E43-A656-012BCF3A9A9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ja-JP" altLang="en-US">
                <a:latin typeface="Times" pitchFamily="2" charset="0"/>
              </a:rPr>
              <a:t>Panacea Pharmaceuticals, Inc.</a:t>
            </a:r>
            <a:endParaRPr lang="en-US" altLang="ja-JP">
              <a:latin typeface="Times" pitchFamily="2" charset="0"/>
            </a:endParaRPr>
          </a:p>
        </p:txBody>
      </p:sp>
      <p:sp>
        <p:nvSpPr>
          <p:cNvPr id="16388" name="Slide Number Placeholder 4">
            <a:extLst>
              <a:ext uri="{FF2B5EF4-FFF2-40B4-BE49-F238E27FC236}">
                <a16:creationId xmlns="" xmlns:a16="http://schemas.microsoft.com/office/drawing/2014/main" id="{2DBE590F-4C54-6C49-AE2C-DB2BA74941D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3925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DAFBFEA-DBCF-A84F-BCF8-437A622DCAC3}" type="slidenum">
              <a:rPr lang="ja-JP" altLang="en-US">
                <a:latin typeface="Times" pitchFamily="2" charset="0"/>
              </a:rPr>
              <a:pPr>
                <a:spcBef>
                  <a:spcPct val="0"/>
                </a:spcBef>
              </a:pPr>
              <a:t>6</a:t>
            </a:fld>
            <a:endParaRPr lang="en-US" altLang="ja-JP">
              <a:latin typeface="Times" pitchFamily="2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2DBCCE6-11F8-6E48-95EC-E5ED5C505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FCE27-2FD8-D94D-B321-8314AC202D82}" type="datetimeFigureOut">
              <a:rPr lang="en-US"/>
              <a:pPr>
                <a:defRPr/>
              </a:pPr>
              <a:t>7/2/2018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4702228-3987-3D4B-A4B3-724B4ED76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2C3C471-BFA8-F340-9CA2-2BC18D01C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2156"/>
            </a:lvl1pPr>
          </a:lstStyle>
          <a:p>
            <a:pPr>
              <a:defRPr/>
            </a:pPr>
            <a:fld id="{F1A61C20-D0EC-7449-807D-D7EABE7E7F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884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1A5E4B5-9C98-BE41-924A-D8E354A41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98E2A-3956-8741-91AE-3B47F6C1666D}" type="datetimeFigureOut">
              <a:rPr lang="en-US"/>
              <a:pPr>
                <a:defRPr/>
              </a:pPr>
              <a:t>7/2/2018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60C80E8-D0AC-954D-8ADA-F04AAE1B6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902B88F-AFAA-FA49-AF38-FCFA53981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2156"/>
            </a:lvl1pPr>
          </a:lstStyle>
          <a:p>
            <a:pPr>
              <a:defRPr/>
            </a:pPr>
            <a:fld id="{E7245EE9-8A17-1B40-A02B-8871018687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126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5733E97-212B-AB48-89CA-BF42D8F36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DA472-A6B8-DA43-AFEF-78699F6BED73}" type="datetimeFigureOut">
              <a:rPr lang="en-US"/>
              <a:pPr>
                <a:defRPr/>
              </a:pPr>
              <a:t>7/2/2018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F935B29-FF32-8F4F-8F19-A1226EFC4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A086814-9BEB-064E-AD66-F9BFD9587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2156"/>
            </a:lvl1pPr>
          </a:lstStyle>
          <a:p>
            <a:pPr>
              <a:defRPr/>
            </a:pPr>
            <a:fld id="{7E90FD78-CC86-074D-AD31-398862D52D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5882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0">
            <a:extLst>
              <a:ext uri="{FF2B5EF4-FFF2-40B4-BE49-F238E27FC236}">
                <a16:creationId xmlns="" xmlns:a16="http://schemas.microsoft.com/office/drawing/2014/main" id="{58BD7347-1C1E-4A4E-9221-C783BD7FFBB8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3886200" y="6172200"/>
            <a:ext cx="1338263" cy="128588"/>
            <a:chOff x="3859213" y="5568950"/>
            <a:chExt cx="1338262" cy="128588"/>
          </a:xfrm>
        </p:grpSpPr>
        <p:sp>
          <p:nvSpPr>
            <p:cNvPr id="4" name="object 6">
              <a:extLst>
                <a:ext uri="{FF2B5EF4-FFF2-40B4-BE49-F238E27FC236}">
                  <a16:creationId xmlns="" xmlns:a16="http://schemas.microsoft.com/office/drawing/2014/main" id="{3379B32E-34C2-7846-ADC9-B121C2C04AED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9213" y="5568950"/>
              <a:ext cx="669924" cy="128588"/>
            </a:xfrm>
            <a:custGeom>
              <a:avLst/>
              <a:gdLst>
                <a:gd name="T0" fmla="*/ 0 w 670560"/>
                <a:gd name="T1" fmla="*/ 128332 h 128270"/>
                <a:gd name="T2" fmla="*/ 669671 w 670560"/>
                <a:gd name="T3" fmla="*/ 128332 h 128270"/>
                <a:gd name="T4" fmla="*/ 669671 w 670560"/>
                <a:gd name="T5" fmla="*/ 0 h 128270"/>
                <a:gd name="T6" fmla="*/ 0 w 670560"/>
                <a:gd name="T7" fmla="*/ 0 h 128270"/>
                <a:gd name="T8" fmla="*/ 0 w 670560"/>
                <a:gd name="T9" fmla="*/ 128332 h 1282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70560" h="128270">
                  <a:moveTo>
                    <a:pt x="0" y="128015"/>
                  </a:moveTo>
                  <a:lnTo>
                    <a:pt x="670306" y="128015"/>
                  </a:lnTo>
                  <a:lnTo>
                    <a:pt x="670306" y="0"/>
                  </a:lnTo>
                  <a:lnTo>
                    <a:pt x="0" y="0"/>
                  </a:lnTo>
                  <a:lnTo>
                    <a:pt x="0" y="128015"/>
                  </a:lnTo>
                  <a:close/>
                </a:path>
              </a:pathLst>
            </a:custGeom>
            <a:solidFill>
              <a:srgbClr val="40AD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hangingPunct="1">
                <a:defRPr/>
              </a:pPr>
              <a:endParaRPr lang="en-US" sz="2156"/>
            </a:p>
          </p:txBody>
        </p:sp>
        <p:sp>
          <p:nvSpPr>
            <p:cNvPr id="5" name="object 7">
              <a:extLst>
                <a:ext uri="{FF2B5EF4-FFF2-40B4-BE49-F238E27FC236}">
                  <a16:creationId xmlns="" xmlns:a16="http://schemas.microsoft.com/office/drawing/2014/main" id="{A662EBED-4F51-7C4F-AF8C-8C75ADFC41C7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7551" y="5568950"/>
              <a:ext cx="669924" cy="128588"/>
            </a:xfrm>
            <a:custGeom>
              <a:avLst/>
              <a:gdLst>
                <a:gd name="T0" fmla="*/ 0 w 670560"/>
                <a:gd name="T1" fmla="*/ 128332 h 128270"/>
                <a:gd name="T2" fmla="*/ 669670 w 670560"/>
                <a:gd name="T3" fmla="*/ 128332 h 128270"/>
                <a:gd name="T4" fmla="*/ 669670 w 670560"/>
                <a:gd name="T5" fmla="*/ 0 h 128270"/>
                <a:gd name="T6" fmla="*/ 0 w 670560"/>
                <a:gd name="T7" fmla="*/ 0 h 128270"/>
                <a:gd name="T8" fmla="*/ 0 w 670560"/>
                <a:gd name="T9" fmla="*/ 128332 h 1282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70560" h="128270">
                  <a:moveTo>
                    <a:pt x="0" y="128015"/>
                  </a:moveTo>
                  <a:lnTo>
                    <a:pt x="670305" y="128015"/>
                  </a:lnTo>
                  <a:lnTo>
                    <a:pt x="670305" y="0"/>
                  </a:lnTo>
                  <a:lnTo>
                    <a:pt x="0" y="0"/>
                  </a:lnTo>
                  <a:lnTo>
                    <a:pt x="0" y="128015"/>
                  </a:lnTo>
                  <a:close/>
                </a:path>
              </a:pathLst>
            </a:custGeom>
            <a:solidFill>
              <a:srgbClr val="2540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hangingPunct="1">
                <a:defRPr/>
              </a:pPr>
              <a:endParaRPr lang="en-US" sz="2156"/>
            </a:p>
          </p:txBody>
        </p:sp>
      </p:grpSp>
      <p:sp>
        <p:nvSpPr>
          <p:cNvPr id="6" name="TextBox 13">
            <a:extLst>
              <a:ext uri="{FF2B5EF4-FFF2-40B4-BE49-F238E27FC236}">
                <a16:creationId xmlns="" xmlns:a16="http://schemas.microsoft.com/office/drawing/2014/main" id="{9A6A2DF3-2532-2142-9711-39BAC2243D6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687763" y="6311900"/>
            <a:ext cx="1905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pPr eaLnBrk="1" hangingPunct="1"/>
            <a:r>
              <a:rPr lang="en-US" altLang="en-US" sz="1600">
                <a:solidFill>
                  <a:srgbClr val="00B050"/>
                </a:solidFill>
                <a:latin typeface="Helvetica" pitchFamily="2" charset="0"/>
              </a:rPr>
              <a:t>www.hw-fda.com</a:t>
            </a:r>
          </a:p>
        </p:txBody>
      </p:sp>
      <p:grpSp>
        <p:nvGrpSpPr>
          <p:cNvPr id="7" name="Group 14">
            <a:extLst>
              <a:ext uri="{FF2B5EF4-FFF2-40B4-BE49-F238E27FC236}">
                <a16:creationId xmlns="" xmlns:a16="http://schemas.microsoft.com/office/drawing/2014/main" id="{38C3C5E0-7FB8-5142-B36E-976FAE0056EF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3886200" y="457200"/>
            <a:ext cx="1338263" cy="128588"/>
            <a:chOff x="3859213" y="5568950"/>
            <a:chExt cx="1338262" cy="128588"/>
          </a:xfrm>
        </p:grpSpPr>
        <p:sp>
          <p:nvSpPr>
            <p:cNvPr id="8" name="object 6">
              <a:extLst>
                <a:ext uri="{FF2B5EF4-FFF2-40B4-BE49-F238E27FC236}">
                  <a16:creationId xmlns="" xmlns:a16="http://schemas.microsoft.com/office/drawing/2014/main" id="{77770738-3D95-3F48-9AE7-D9BA66CCE984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9213" y="5568950"/>
              <a:ext cx="669924" cy="128588"/>
            </a:xfrm>
            <a:custGeom>
              <a:avLst/>
              <a:gdLst>
                <a:gd name="T0" fmla="*/ 0 w 670560"/>
                <a:gd name="T1" fmla="*/ 128332 h 128270"/>
                <a:gd name="T2" fmla="*/ 669671 w 670560"/>
                <a:gd name="T3" fmla="*/ 128332 h 128270"/>
                <a:gd name="T4" fmla="*/ 669671 w 670560"/>
                <a:gd name="T5" fmla="*/ 0 h 128270"/>
                <a:gd name="T6" fmla="*/ 0 w 670560"/>
                <a:gd name="T7" fmla="*/ 0 h 128270"/>
                <a:gd name="T8" fmla="*/ 0 w 670560"/>
                <a:gd name="T9" fmla="*/ 128332 h 1282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70560" h="128270">
                  <a:moveTo>
                    <a:pt x="0" y="128015"/>
                  </a:moveTo>
                  <a:lnTo>
                    <a:pt x="670306" y="128015"/>
                  </a:lnTo>
                  <a:lnTo>
                    <a:pt x="670306" y="0"/>
                  </a:lnTo>
                  <a:lnTo>
                    <a:pt x="0" y="0"/>
                  </a:lnTo>
                  <a:lnTo>
                    <a:pt x="0" y="128015"/>
                  </a:lnTo>
                  <a:close/>
                </a:path>
              </a:pathLst>
            </a:custGeom>
            <a:solidFill>
              <a:srgbClr val="40AD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hangingPunct="1">
                <a:defRPr/>
              </a:pPr>
              <a:endParaRPr lang="en-US" sz="2156"/>
            </a:p>
          </p:txBody>
        </p:sp>
        <p:sp>
          <p:nvSpPr>
            <p:cNvPr id="9" name="object 7">
              <a:extLst>
                <a:ext uri="{FF2B5EF4-FFF2-40B4-BE49-F238E27FC236}">
                  <a16:creationId xmlns="" xmlns:a16="http://schemas.microsoft.com/office/drawing/2014/main" id="{FC315FBD-7972-6443-9BB1-C9CF98BCBBEC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7551" y="5568950"/>
              <a:ext cx="669924" cy="128588"/>
            </a:xfrm>
            <a:custGeom>
              <a:avLst/>
              <a:gdLst>
                <a:gd name="T0" fmla="*/ 0 w 670560"/>
                <a:gd name="T1" fmla="*/ 128332 h 128270"/>
                <a:gd name="T2" fmla="*/ 669670 w 670560"/>
                <a:gd name="T3" fmla="*/ 128332 h 128270"/>
                <a:gd name="T4" fmla="*/ 669670 w 670560"/>
                <a:gd name="T5" fmla="*/ 0 h 128270"/>
                <a:gd name="T6" fmla="*/ 0 w 670560"/>
                <a:gd name="T7" fmla="*/ 0 h 128270"/>
                <a:gd name="T8" fmla="*/ 0 w 670560"/>
                <a:gd name="T9" fmla="*/ 128332 h 1282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70560" h="128270">
                  <a:moveTo>
                    <a:pt x="0" y="128015"/>
                  </a:moveTo>
                  <a:lnTo>
                    <a:pt x="670305" y="128015"/>
                  </a:lnTo>
                  <a:lnTo>
                    <a:pt x="670305" y="0"/>
                  </a:lnTo>
                  <a:lnTo>
                    <a:pt x="0" y="0"/>
                  </a:lnTo>
                  <a:lnTo>
                    <a:pt x="0" y="128015"/>
                  </a:lnTo>
                  <a:close/>
                </a:path>
              </a:pathLst>
            </a:custGeom>
            <a:solidFill>
              <a:srgbClr val="2540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hangingPunct="1">
                <a:defRPr/>
              </a:pPr>
              <a:endParaRPr lang="en-US" sz="2156"/>
            </a:p>
          </p:txBody>
        </p:sp>
      </p:grpSp>
      <p:sp>
        <p:nvSpPr>
          <p:cNvPr id="251916" name="Rectangle 12"/>
          <p:cNvSpPr>
            <a:spLocks noGrp="1" noChangeArrowheads="1"/>
          </p:cNvSpPr>
          <p:nvPr>
            <p:ph type="ctrTitle"/>
          </p:nvPr>
        </p:nvSpPr>
        <p:spPr bwMode="auto">
          <a:xfrm>
            <a:off x="867835" y="2697568"/>
            <a:ext cx="7544405" cy="7008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61" tIns="48331" rIns="96661" bIns="48331">
            <a:spAutoFit/>
          </a:bodyPr>
          <a:lstStyle>
            <a:lvl1pPr algn="ctr">
              <a:defRPr/>
            </a:lvl1pPr>
          </a:lstStyle>
          <a:p>
            <a:r>
              <a:rPr lang="en-US" altLang="ja-JP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6677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5">
            <a:extLst>
              <a:ext uri="{FF2B5EF4-FFF2-40B4-BE49-F238E27FC236}">
                <a16:creationId xmlns="" xmlns:a16="http://schemas.microsoft.com/office/drawing/2014/main" id="{35A22858-3C8B-0B49-A72F-C06A5E0B496C}"/>
              </a:ext>
            </a:extLst>
          </p:cNvPr>
          <p:cNvSpPr>
            <a:spLocks/>
          </p:cNvSpPr>
          <p:nvPr userDrawn="1"/>
        </p:nvSpPr>
        <p:spPr bwMode="auto">
          <a:xfrm>
            <a:off x="8515350" y="6075363"/>
            <a:ext cx="622300" cy="776287"/>
          </a:xfrm>
          <a:custGeom>
            <a:avLst/>
            <a:gdLst>
              <a:gd name="T0" fmla="*/ 621792 w 622300"/>
              <a:gd name="T1" fmla="*/ 0 h 775970"/>
              <a:gd name="T2" fmla="*/ 0 w 622300"/>
              <a:gd name="T3" fmla="*/ 775906 h 775970"/>
              <a:gd name="T4" fmla="*/ 621792 w 622300"/>
              <a:gd name="T5" fmla="*/ 775906 h 775970"/>
              <a:gd name="T6" fmla="*/ 621792 w 622300"/>
              <a:gd name="T7" fmla="*/ 0 h 77597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22300" h="775970">
                <a:moveTo>
                  <a:pt x="621792" y="0"/>
                </a:moveTo>
                <a:lnTo>
                  <a:pt x="0" y="775589"/>
                </a:lnTo>
                <a:lnTo>
                  <a:pt x="621792" y="775589"/>
                </a:lnTo>
                <a:lnTo>
                  <a:pt x="621792" y="0"/>
                </a:lnTo>
                <a:close/>
              </a:path>
            </a:pathLst>
          </a:custGeom>
          <a:solidFill>
            <a:srgbClr val="40AD4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>
              <a:defRPr/>
            </a:pPr>
            <a:endParaRPr lang="en-US" sz="2156"/>
          </a:p>
        </p:txBody>
      </p:sp>
      <p:grpSp>
        <p:nvGrpSpPr>
          <p:cNvPr id="3" name="Group 11">
            <a:extLst>
              <a:ext uri="{FF2B5EF4-FFF2-40B4-BE49-F238E27FC236}">
                <a16:creationId xmlns="" xmlns:a16="http://schemas.microsoft.com/office/drawing/2014/main" id="{E2DD404A-54BD-EB47-A86A-9E2452C38123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3902075" y="6097588"/>
            <a:ext cx="1338263" cy="128587"/>
            <a:chOff x="3859213" y="5568950"/>
            <a:chExt cx="1338262" cy="128588"/>
          </a:xfrm>
        </p:grpSpPr>
        <p:sp>
          <p:nvSpPr>
            <p:cNvPr id="4" name="object 6">
              <a:extLst>
                <a:ext uri="{FF2B5EF4-FFF2-40B4-BE49-F238E27FC236}">
                  <a16:creationId xmlns="" xmlns:a16="http://schemas.microsoft.com/office/drawing/2014/main" id="{A81D5FB7-9DC1-504C-8A7F-DC128E077EBD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9213" y="5568950"/>
              <a:ext cx="669924" cy="128588"/>
            </a:xfrm>
            <a:custGeom>
              <a:avLst/>
              <a:gdLst>
                <a:gd name="T0" fmla="*/ 0 w 670560"/>
                <a:gd name="T1" fmla="*/ 128332 h 128270"/>
                <a:gd name="T2" fmla="*/ 669671 w 670560"/>
                <a:gd name="T3" fmla="*/ 128332 h 128270"/>
                <a:gd name="T4" fmla="*/ 669671 w 670560"/>
                <a:gd name="T5" fmla="*/ 0 h 128270"/>
                <a:gd name="T6" fmla="*/ 0 w 670560"/>
                <a:gd name="T7" fmla="*/ 0 h 128270"/>
                <a:gd name="T8" fmla="*/ 0 w 670560"/>
                <a:gd name="T9" fmla="*/ 128332 h 1282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70560" h="128270">
                  <a:moveTo>
                    <a:pt x="0" y="128015"/>
                  </a:moveTo>
                  <a:lnTo>
                    <a:pt x="670306" y="128015"/>
                  </a:lnTo>
                  <a:lnTo>
                    <a:pt x="670306" y="0"/>
                  </a:lnTo>
                  <a:lnTo>
                    <a:pt x="0" y="0"/>
                  </a:lnTo>
                  <a:lnTo>
                    <a:pt x="0" y="128015"/>
                  </a:lnTo>
                  <a:close/>
                </a:path>
              </a:pathLst>
            </a:custGeom>
            <a:solidFill>
              <a:srgbClr val="40AD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hangingPunct="1">
                <a:defRPr/>
              </a:pPr>
              <a:endParaRPr lang="en-US" sz="2156"/>
            </a:p>
          </p:txBody>
        </p:sp>
        <p:sp>
          <p:nvSpPr>
            <p:cNvPr id="5" name="object 7">
              <a:extLst>
                <a:ext uri="{FF2B5EF4-FFF2-40B4-BE49-F238E27FC236}">
                  <a16:creationId xmlns="" xmlns:a16="http://schemas.microsoft.com/office/drawing/2014/main" id="{C37FDD0A-7290-854A-A4DB-59A1ED39FA6C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7551" y="5568950"/>
              <a:ext cx="669924" cy="128588"/>
            </a:xfrm>
            <a:custGeom>
              <a:avLst/>
              <a:gdLst>
                <a:gd name="T0" fmla="*/ 0 w 670560"/>
                <a:gd name="T1" fmla="*/ 128332 h 128270"/>
                <a:gd name="T2" fmla="*/ 669670 w 670560"/>
                <a:gd name="T3" fmla="*/ 128332 h 128270"/>
                <a:gd name="T4" fmla="*/ 669670 w 670560"/>
                <a:gd name="T5" fmla="*/ 0 h 128270"/>
                <a:gd name="T6" fmla="*/ 0 w 670560"/>
                <a:gd name="T7" fmla="*/ 0 h 128270"/>
                <a:gd name="T8" fmla="*/ 0 w 670560"/>
                <a:gd name="T9" fmla="*/ 128332 h 1282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70560" h="128270">
                  <a:moveTo>
                    <a:pt x="0" y="128015"/>
                  </a:moveTo>
                  <a:lnTo>
                    <a:pt x="670305" y="128015"/>
                  </a:lnTo>
                  <a:lnTo>
                    <a:pt x="670305" y="0"/>
                  </a:lnTo>
                  <a:lnTo>
                    <a:pt x="0" y="0"/>
                  </a:lnTo>
                  <a:lnTo>
                    <a:pt x="0" y="128015"/>
                  </a:lnTo>
                  <a:close/>
                </a:path>
              </a:pathLst>
            </a:custGeom>
            <a:solidFill>
              <a:srgbClr val="2540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hangingPunct="1">
                <a:defRPr/>
              </a:pPr>
              <a:endParaRPr lang="en-US" sz="2156"/>
            </a:p>
          </p:txBody>
        </p:sp>
      </p:grpSp>
      <p:grpSp>
        <p:nvGrpSpPr>
          <p:cNvPr id="6" name="Group 14">
            <a:extLst>
              <a:ext uri="{FF2B5EF4-FFF2-40B4-BE49-F238E27FC236}">
                <a16:creationId xmlns="" xmlns:a16="http://schemas.microsoft.com/office/drawing/2014/main" id="{E84FFAC4-6B54-F44B-BAFD-25C39C95A634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3902075" y="304800"/>
            <a:ext cx="1338263" cy="128588"/>
            <a:chOff x="3859213" y="5568950"/>
            <a:chExt cx="1338262" cy="128588"/>
          </a:xfrm>
        </p:grpSpPr>
        <p:sp>
          <p:nvSpPr>
            <p:cNvPr id="7" name="object 6">
              <a:extLst>
                <a:ext uri="{FF2B5EF4-FFF2-40B4-BE49-F238E27FC236}">
                  <a16:creationId xmlns="" xmlns:a16="http://schemas.microsoft.com/office/drawing/2014/main" id="{3455FABF-6927-8641-9029-21ADA1DBF08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9213" y="5568950"/>
              <a:ext cx="669924" cy="128588"/>
            </a:xfrm>
            <a:custGeom>
              <a:avLst/>
              <a:gdLst>
                <a:gd name="T0" fmla="*/ 0 w 670560"/>
                <a:gd name="T1" fmla="*/ 128332 h 128270"/>
                <a:gd name="T2" fmla="*/ 669671 w 670560"/>
                <a:gd name="T3" fmla="*/ 128332 h 128270"/>
                <a:gd name="T4" fmla="*/ 669671 w 670560"/>
                <a:gd name="T5" fmla="*/ 0 h 128270"/>
                <a:gd name="T6" fmla="*/ 0 w 670560"/>
                <a:gd name="T7" fmla="*/ 0 h 128270"/>
                <a:gd name="T8" fmla="*/ 0 w 670560"/>
                <a:gd name="T9" fmla="*/ 128332 h 1282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70560" h="128270">
                  <a:moveTo>
                    <a:pt x="0" y="128015"/>
                  </a:moveTo>
                  <a:lnTo>
                    <a:pt x="670306" y="128015"/>
                  </a:lnTo>
                  <a:lnTo>
                    <a:pt x="670306" y="0"/>
                  </a:lnTo>
                  <a:lnTo>
                    <a:pt x="0" y="0"/>
                  </a:lnTo>
                  <a:lnTo>
                    <a:pt x="0" y="128015"/>
                  </a:lnTo>
                  <a:close/>
                </a:path>
              </a:pathLst>
            </a:custGeom>
            <a:solidFill>
              <a:srgbClr val="40AD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hangingPunct="1">
                <a:defRPr/>
              </a:pPr>
              <a:endParaRPr lang="en-US" sz="2156"/>
            </a:p>
          </p:txBody>
        </p:sp>
        <p:sp>
          <p:nvSpPr>
            <p:cNvPr id="8" name="object 7">
              <a:extLst>
                <a:ext uri="{FF2B5EF4-FFF2-40B4-BE49-F238E27FC236}">
                  <a16:creationId xmlns="" xmlns:a16="http://schemas.microsoft.com/office/drawing/2014/main" id="{DA027184-E678-954B-991B-17D9497AFBB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7551" y="5568950"/>
              <a:ext cx="669924" cy="128588"/>
            </a:xfrm>
            <a:custGeom>
              <a:avLst/>
              <a:gdLst>
                <a:gd name="T0" fmla="*/ 0 w 670560"/>
                <a:gd name="T1" fmla="*/ 128332 h 128270"/>
                <a:gd name="T2" fmla="*/ 669670 w 670560"/>
                <a:gd name="T3" fmla="*/ 128332 h 128270"/>
                <a:gd name="T4" fmla="*/ 669670 w 670560"/>
                <a:gd name="T5" fmla="*/ 0 h 128270"/>
                <a:gd name="T6" fmla="*/ 0 w 670560"/>
                <a:gd name="T7" fmla="*/ 0 h 128270"/>
                <a:gd name="T8" fmla="*/ 0 w 670560"/>
                <a:gd name="T9" fmla="*/ 128332 h 1282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70560" h="128270">
                  <a:moveTo>
                    <a:pt x="0" y="128015"/>
                  </a:moveTo>
                  <a:lnTo>
                    <a:pt x="670305" y="128015"/>
                  </a:lnTo>
                  <a:lnTo>
                    <a:pt x="670305" y="0"/>
                  </a:lnTo>
                  <a:lnTo>
                    <a:pt x="0" y="0"/>
                  </a:lnTo>
                  <a:lnTo>
                    <a:pt x="0" y="128015"/>
                  </a:lnTo>
                  <a:close/>
                </a:path>
              </a:pathLst>
            </a:custGeom>
            <a:solidFill>
              <a:srgbClr val="2540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hangingPunct="1">
                <a:defRPr/>
              </a:pPr>
              <a:endParaRPr lang="en-US" sz="2156"/>
            </a:p>
          </p:txBody>
        </p:sp>
      </p:grp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9E18B147-8BE2-EF43-9337-18DBF53E6E01}"/>
              </a:ext>
            </a:extLst>
          </p:cNvPr>
          <p:cNvSpPr txBox="1"/>
          <p:nvPr userDrawn="1"/>
        </p:nvSpPr>
        <p:spPr>
          <a:xfrm>
            <a:off x="3503613" y="6234113"/>
            <a:ext cx="2133600" cy="669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600" dirty="0" err="1">
                <a:solidFill>
                  <a:srgbClr val="00B050"/>
                </a:solidFill>
                <a:latin typeface="Helvetica" pitchFamily="2" charset="0"/>
              </a:rPr>
              <a:t>www.hw-fda.com</a:t>
            </a:r>
            <a:endParaRPr lang="en-US" sz="1600" dirty="0">
              <a:solidFill>
                <a:srgbClr val="00B050"/>
              </a:solidFill>
              <a:latin typeface="Helvetica" pitchFamily="2" charset="0"/>
            </a:endParaRPr>
          </a:p>
          <a:p>
            <a:pPr algn="ctr" eaLnBrk="1" hangingPunct="1">
              <a:defRPr/>
            </a:pPr>
            <a:endParaRPr lang="en-US" sz="2156" dirty="0"/>
          </a:p>
        </p:txBody>
      </p:sp>
    </p:spTree>
    <p:extLst>
      <p:ext uri="{BB962C8B-B14F-4D97-AF65-F5344CB8AC3E}">
        <p14:creationId xmlns:p14="http://schemas.microsoft.com/office/powerpoint/2010/main" val="1727806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120AE85-AF32-0441-891D-FFA3ED193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5F07AE-FFCF-964B-B3DE-6811D61D6EF9}" type="datetimeFigureOut">
              <a:rPr lang="en-US"/>
              <a:pPr>
                <a:defRPr/>
              </a:pPr>
              <a:t>7/2/2018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27BC02F-3831-8C4F-95AB-A86C14EAB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1E593FB-02B2-1948-BF6D-78BA5CAAC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2156"/>
            </a:lvl1pPr>
          </a:lstStyle>
          <a:p>
            <a:pPr>
              <a:defRPr/>
            </a:pPr>
            <a:fld id="{3BC8BBB9-DB05-1F4B-AD17-32F22630D5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913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9DABCD5E-92B1-194E-A197-4EF2DE0C0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83526-2601-5940-869B-12E81272E140}" type="datetimeFigureOut">
              <a:rPr lang="en-US"/>
              <a:pPr>
                <a:defRPr/>
              </a:pPr>
              <a:t>7/2/2018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CA75C83-0D3B-D743-A3B6-E20C73C48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2E634F8-A1E7-8E46-B613-3ECD5AC15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2156"/>
            </a:lvl1pPr>
          </a:lstStyle>
          <a:p>
            <a:pPr>
              <a:defRPr/>
            </a:pPr>
            <a:fld id="{56A9479C-62F7-6F42-BFC5-A48127479D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444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039699AC-51B5-EA47-BCD3-14A331E8B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CA22A-213A-A540-B1FE-7D42D37CB2FE}" type="datetimeFigureOut">
              <a:rPr lang="en-US"/>
              <a:pPr>
                <a:defRPr/>
              </a:pPr>
              <a:t>7/2/2018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F553D682-ED35-4E41-9F20-29C7ADA33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88D06E2C-F42E-E24D-90E7-20ADEAF2F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2156"/>
            </a:lvl1pPr>
          </a:lstStyle>
          <a:p>
            <a:pPr>
              <a:defRPr/>
            </a:pPr>
            <a:fld id="{89113A08-F206-1045-BD35-FC7A984F5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01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847D7723-F2A8-A74C-9224-7C6C5F5AC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D7073-2465-4E40-A36B-4FE851FB3BCA}" type="datetimeFigureOut">
              <a:rPr lang="en-US"/>
              <a:pPr>
                <a:defRPr/>
              </a:pPr>
              <a:t>7/2/2018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7CD889BE-1AD2-C944-AF93-176B7E32A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A46F4DC2-7582-1349-A3B1-A96220EA2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2156"/>
            </a:lvl1pPr>
          </a:lstStyle>
          <a:p>
            <a:pPr>
              <a:defRPr/>
            </a:pPr>
            <a:fld id="{695EC71C-9740-3646-96BF-6973572159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188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0167D295-AE3B-A54D-9DFE-89A5D7E71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2DC97-634D-3042-A450-ED1A0F5F5368}" type="datetimeFigureOut">
              <a:rPr lang="en-US"/>
              <a:pPr>
                <a:defRPr/>
              </a:pPr>
              <a:t>7/2/2018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312710C3-0439-634E-ABAE-D22CE9388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81EE5961-DAAA-3043-9621-6E42D8F6B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2156"/>
            </a:lvl1pPr>
          </a:lstStyle>
          <a:p>
            <a:pPr>
              <a:defRPr/>
            </a:pPr>
            <a:fld id="{A15A94CA-5285-3545-BFC4-9191235419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228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830FC83-CACB-D34F-AC37-A0D4F247B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190D0-8FF4-E245-ADFC-8064D66AA375}" type="datetimeFigureOut">
              <a:rPr lang="en-US"/>
              <a:pPr>
                <a:defRPr/>
              </a:pPr>
              <a:t>7/2/2018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E569F07-09A7-B74B-A1CE-862B31C85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CC277D7-2328-1041-B20C-88BF4294E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2156"/>
            </a:lvl1pPr>
          </a:lstStyle>
          <a:p>
            <a:pPr>
              <a:defRPr/>
            </a:pPr>
            <a:fld id="{48AE2D80-5B1F-E841-8ED8-A8FEFEC0A8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596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7DBF6BD-F2B9-2148-B12D-52451886F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DFF55-400C-BB40-8483-5B8FD4A27DBA}" type="datetimeFigureOut">
              <a:rPr lang="en-US"/>
              <a:pPr>
                <a:defRPr/>
              </a:pPr>
              <a:t>7/2/2018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F935EDE-70E0-9B4F-92A6-63C4A3FBF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1C8365E-B152-EC4A-AAED-96598D87C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2156"/>
            </a:lvl1pPr>
          </a:lstStyle>
          <a:p>
            <a:pPr>
              <a:defRPr/>
            </a:pPr>
            <a:fld id="{454C7232-E384-A249-98C2-36A1A0BC7C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151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="" xmlns:a16="http://schemas.microsoft.com/office/drawing/2014/main" id="{95524623-730E-DE45-8A6A-AC962E8AF0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="" xmlns:a16="http://schemas.microsoft.com/office/drawing/2014/main" id="{7815AFB3-9395-414D-A4A7-F082E2F74F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8541590-EFAB-1841-915B-157426E5E4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FAF2CED-2224-7144-85B2-8EC5CD4DB3ED}" type="datetimeFigureOut">
              <a:rPr lang="en-US"/>
              <a:pPr>
                <a:defRPr/>
              </a:pPr>
              <a:t>7/2/2018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CDB93BA-FC53-AA4C-8F79-AADE5DD344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">
            <a:extLst>
              <a:ext uri="{FF2B5EF4-FFF2-40B4-BE49-F238E27FC236}">
                <a16:creationId xmlns="" xmlns:a16="http://schemas.microsoft.com/office/drawing/2014/main" id="{85417488-5ED2-434E-8A52-ABDB684AD60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81000" y="228600"/>
            <a:ext cx="8077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58" tIns="46029" rIns="92058" bIns="46029" anchor="ctr"/>
          <a:lstStyle/>
          <a:p>
            <a:pPr defTabSz="920775" eaLnBrk="1" hangingPunct="1">
              <a:defRPr/>
            </a:pPr>
            <a:endParaRPr lang="ja-JP" altLang="en-US" sz="3238" b="1">
              <a:solidFill>
                <a:schemeClr val="tx2"/>
              </a:solidFill>
              <a:latin typeface="Geneva" charset="0"/>
            </a:endParaRPr>
          </a:p>
        </p:txBody>
      </p:sp>
      <p:sp>
        <p:nvSpPr>
          <p:cNvPr id="8" name="Rectangle 23">
            <a:extLst>
              <a:ext uri="{FF2B5EF4-FFF2-40B4-BE49-F238E27FC236}">
                <a16:creationId xmlns="" xmlns:a16="http://schemas.microsoft.com/office/drawing/2014/main" id="{EC9943E4-A81A-3A46-A4FC-C22BBC5161B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133600" y="914400"/>
            <a:ext cx="6400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58" tIns="46029" rIns="92058" bIns="46029"/>
          <a:lstStyle/>
          <a:p>
            <a:pPr marL="344723" indent="-344723" defTabSz="920775" eaLnBrk="1" hangingPunct="1">
              <a:spcBef>
                <a:spcPct val="20000"/>
              </a:spcBef>
              <a:buClr>
                <a:srgbClr val="990000"/>
              </a:buClr>
              <a:buSzPct val="45000"/>
              <a:buFont typeface="Wingdings" pitchFamily="2" charset="2"/>
              <a:buChar char="u"/>
              <a:defRPr/>
            </a:pPr>
            <a:endParaRPr lang="ja-JP" altLang="en-US" sz="2858">
              <a:latin typeface="Arial" charset="0"/>
              <a:ea typeface="ＭＳ Ｐゴシック" pitchFamily="1" charset="-128"/>
            </a:endParaRPr>
          </a:p>
        </p:txBody>
      </p:sp>
      <p:sp>
        <p:nvSpPr>
          <p:cNvPr id="9" name="Text Box 28">
            <a:extLst>
              <a:ext uri="{FF2B5EF4-FFF2-40B4-BE49-F238E27FC236}">
                <a16:creationId xmlns="" xmlns:a16="http://schemas.microsoft.com/office/drawing/2014/main" id="{41BC1416-F5FC-A04D-865D-0031DC11E55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98525" y="5019675"/>
            <a:ext cx="185738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58" tIns="46029" rIns="92058" bIns="46029">
            <a:spAutoFit/>
          </a:bodyPr>
          <a:lstStyle/>
          <a:p>
            <a:pPr defTabSz="920775">
              <a:defRPr/>
            </a:pPr>
            <a:endParaRPr lang="ja-JP" altLang="en-US" sz="2191">
              <a:latin typeface="Times" pitchFamily="18" charset="0"/>
              <a:ea typeface="ＭＳ Ｐゴシック" pitchFamily="1" charset="-128"/>
            </a:endParaRPr>
          </a:p>
        </p:txBody>
      </p:sp>
      <p:sp>
        <p:nvSpPr>
          <p:cNvPr id="10" name="Text Box 29">
            <a:extLst>
              <a:ext uri="{FF2B5EF4-FFF2-40B4-BE49-F238E27FC236}">
                <a16:creationId xmlns="" xmlns:a16="http://schemas.microsoft.com/office/drawing/2014/main" id="{EE09E22B-6E7F-B742-9DF2-158C7A085CB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93725" y="5324475"/>
            <a:ext cx="185738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58" tIns="46029" rIns="92058" bIns="46029">
            <a:spAutoFit/>
          </a:bodyPr>
          <a:lstStyle/>
          <a:p>
            <a:pPr defTabSz="920775">
              <a:defRPr/>
            </a:pPr>
            <a:endParaRPr lang="ja-JP" altLang="en-US" sz="2191">
              <a:latin typeface="Times" pitchFamily="18" charset="0"/>
              <a:ea typeface="ＭＳ Ｐゴシック" pitchFamily="1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  <p:sldLayoutId id="2147483859" r:id="rId12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Constantia" panose="02030602050306030303" pitchFamily="18" charset="0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anose="02030602050306030303" pitchFamily="18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anose="02030602050306030303" pitchFamily="18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anose="02030602050306030303" pitchFamily="18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anose="02030602050306030303" pitchFamily="1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anose="02030602050306030303" pitchFamily="1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anose="02030602050306030303" pitchFamily="1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anose="02030602050306030303" pitchFamily="1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anose="02030602050306030303" pitchFamily="18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onstantia" panose="02030602050306030303" pitchFamily="18" charset="0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onstantia" panose="02030602050306030303" pitchFamily="18" charset="0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onstantia" panose="02030602050306030303" pitchFamily="18" charset="0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Constantia" panose="02030602050306030303" pitchFamily="18" charset="0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Constantia" panose="0203060205030603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>
            <a:extLst>
              <a:ext uri="{FF2B5EF4-FFF2-40B4-BE49-F238E27FC236}">
                <a16:creationId xmlns="" xmlns:a16="http://schemas.microsoft.com/office/drawing/2014/main" id="{F3F9D7EB-11B5-1B46-8ECB-4E99118061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7463" y="409575"/>
            <a:ext cx="1522412" cy="573088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en-US" altLang="en-US" sz="2021"/>
          </a:p>
        </p:txBody>
      </p:sp>
      <p:sp>
        <p:nvSpPr>
          <p:cNvPr id="4" name="object 3">
            <a:extLst>
              <a:ext uri="{FF2B5EF4-FFF2-40B4-BE49-F238E27FC236}">
                <a16:creationId xmlns="" xmlns:a16="http://schemas.microsoft.com/office/drawing/2014/main" id="{A5031F14-17AE-824F-B4AE-746B03CED4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4813" y="1214438"/>
            <a:ext cx="5670550" cy="754062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en-US" altLang="en-US" sz="2021"/>
          </a:p>
        </p:txBody>
      </p:sp>
      <p:sp>
        <p:nvSpPr>
          <p:cNvPr id="8" name="object 2">
            <a:extLst>
              <a:ext uri="{FF2B5EF4-FFF2-40B4-BE49-F238E27FC236}">
                <a16:creationId xmlns="" xmlns:a16="http://schemas.microsoft.com/office/drawing/2014/main" id="{CB47E975-995E-444E-A4AC-0C2E603292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6188" y="428625"/>
            <a:ext cx="1522412" cy="573088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en-US" altLang="en-US" sz="2021"/>
          </a:p>
        </p:txBody>
      </p:sp>
      <p:sp>
        <p:nvSpPr>
          <p:cNvPr id="9" name="object 3">
            <a:extLst>
              <a:ext uri="{FF2B5EF4-FFF2-40B4-BE49-F238E27FC236}">
                <a16:creationId xmlns="" xmlns:a16="http://schemas.microsoft.com/office/drawing/2014/main" id="{A0BB6CC4-0C45-554C-A70D-552FBD722F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1950" y="1233488"/>
            <a:ext cx="5672138" cy="75565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en-US" altLang="en-US" sz="2021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BEDB09C5-671F-BF4C-900A-54EA3722235A}"/>
              </a:ext>
            </a:extLst>
          </p:cNvPr>
          <p:cNvSpPr/>
          <p:nvPr/>
        </p:nvSpPr>
        <p:spPr>
          <a:xfrm>
            <a:off x="0" y="4081463"/>
            <a:ext cx="9144000" cy="7048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spcBef>
                <a:spcPts val="94"/>
              </a:spcBef>
              <a:defRPr/>
            </a:pPr>
            <a:r>
              <a:rPr lang="en-US" altLang="en-US" sz="1875" dirty="0">
                <a:solidFill>
                  <a:srgbClr val="25408F"/>
                </a:solidFill>
                <a:latin typeface="Kepler Std" charset="0"/>
                <a:ea typeface="Kepler Std" charset="0"/>
                <a:cs typeface="Kepler Std" charset="0"/>
              </a:rPr>
              <a:t>Suzanne M. </a:t>
            </a:r>
            <a:r>
              <a:rPr lang="en-US" altLang="en-US" sz="1875" dirty="0" err="1">
                <a:solidFill>
                  <a:srgbClr val="25408F"/>
                </a:solidFill>
                <a:latin typeface="Kepler Std" charset="0"/>
                <a:ea typeface="Kepler Std" charset="0"/>
                <a:cs typeface="Kepler Std" charset="0"/>
              </a:rPr>
              <a:t>Sensabaugh</a:t>
            </a:r>
            <a:r>
              <a:rPr lang="en-US" altLang="en-US" sz="1875" dirty="0">
                <a:solidFill>
                  <a:srgbClr val="25408F"/>
                </a:solidFill>
                <a:latin typeface="Kepler Std" charset="0"/>
                <a:ea typeface="Kepler Std" charset="0"/>
                <a:cs typeface="Kepler Std" charset="0"/>
              </a:rPr>
              <a:t>, MS, MBA</a:t>
            </a:r>
          </a:p>
          <a:p>
            <a:pPr algn="ctr" eaLnBrk="1" hangingPunct="1">
              <a:spcBef>
                <a:spcPts val="94"/>
              </a:spcBef>
              <a:defRPr/>
            </a:pPr>
            <a:r>
              <a:rPr lang="en-US" altLang="en-US" sz="2021" dirty="0" err="1">
                <a:solidFill>
                  <a:srgbClr val="25408F"/>
                </a:solidFill>
                <a:latin typeface="Kepler Std" charset="0"/>
                <a:ea typeface="Kepler Std" charset="0"/>
                <a:cs typeface="Kepler Std" charset="0"/>
              </a:rPr>
              <a:t>smsensabaugh@hw-fda.com</a:t>
            </a:r>
            <a:endParaRPr lang="en-US" altLang="en-US" sz="2021" dirty="0">
              <a:latin typeface="Kepler Std" charset="0"/>
              <a:ea typeface="Kepler Std" charset="0"/>
              <a:cs typeface="Kepler Std" charset="0"/>
            </a:endParaRPr>
          </a:p>
        </p:txBody>
      </p:sp>
      <p:sp>
        <p:nvSpPr>
          <p:cNvPr id="5126" name="Title 3">
            <a:extLst>
              <a:ext uri="{FF2B5EF4-FFF2-40B4-BE49-F238E27FC236}">
                <a16:creationId xmlns="" xmlns:a16="http://schemas.microsoft.com/office/drawing/2014/main" id="{2F37492E-CA10-A044-B54C-FD2B42DF3151}"/>
              </a:ext>
            </a:extLst>
          </p:cNvPr>
          <p:cNvSpPr txBox="1">
            <a:spLocks/>
          </p:cNvSpPr>
          <p:nvPr/>
        </p:nvSpPr>
        <p:spPr bwMode="auto">
          <a:xfrm>
            <a:off x="-23813" y="2706688"/>
            <a:ext cx="9144001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ctr">
            <a:spAutoFit/>
          </a:bodyPr>
          <a:lstStyle>
            <a:lvl1pPr>
              <a:defRPr sz="21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4400">
                <a:solidFill>
                  <a:srgbClr val="25408F"/>
                </a:solidFill>
                <a:latin typeface="Constantia" panose="02030602050306030303" pitchFamily="18" charset="0"/>
              </a:rPr>
              <a:t>Orphan Drugs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="" xmlns:a16="http://schemas.microsoft.com/office/drawing/2014/main" id="{D5629EBD-3DCB-A14B-81E4-CCD0FC50B07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2790825"/>
            <a:ext cx="7162800" cy="1201738"/>
          </a:xfrm>
          <a:extLst/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3619" dirty="0">
                <a:latin typeface="Times" pitchFamily="2" charset="0"/>
              </a:rPr>
              <a:t/>
            </a:r>
            <a:br>
              <a:rPr lang="en-US" altLang="en-US" sz="3619" dirty="0">
                <a:latin typeface="Times" pitchFamily="2" charset="0"/>
              </a:rPr>
            </a:br>
            <a:endParaRPr lang="en-US" altLang="en-US" dirty="0"/>
          </a:p>
        </p:txBody>
      </p:sp>
      <p:sp>
        <p:nvSpPr>
          <p:cNvPr id="5" name="object 2">
            <a:extLst>
              <a:ext uri="{FF2B5EF4-FFF2-40B4-BE49-F238E27FC236}">
                <a16:creationId xmlns="" xmlns:a16="http://schemas.microsoft.com/office/drawing/2014/main" id="{A639498D-8071-CA48-BCF9-6239C1F74BCD}"/>
              </a:ext>
            </a:extLst>
          </p:cNvPr>
          <p:cNvSpPr txBox="1">
            <a:spLocks/>
          </p:cNvSpPr>
          <p:nvPr/>
        </p:nvSpPr>
        <p:spPr bwMode="auto">
          <a:xfrm>
            <a:off x="1247775" y="2022475"/>
            <a:ext cx="55753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1906" rIns="0" bIns="0" anchor="b">
            <a:spAutoFit/>
          </a:bodyPr>
          <a:lstStyle>
            <a:lvl1pPr marL="12700" defTabSz="685800">
              <a:lnSpc>
                <a:spcPct val="90000"/>
              </a:lnSpc>
              <a:spcBef>
                <a:spcPts val="750"/>
              </a:spcBef>
              <a:buFont typeface="Arial" charset="0"/>
              <a:buChar char="•"/>
              <a:defRPr sz="2100">
                <a:solidFill>
                  <a:schemeClr val="tx1"/>
                </a:solidFill>
                <a:latin typeface="Calibri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500">
                <a:solidFill>
                  <a:schemeClr val="tx1"/>
                </a:solidFill>
                <a:latin typeface="Calibri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300">
                <a:solidFill>
                  <a:schemeClr val="tx1"/>
                </a:solidFill>
                <a:latin typeface="Calibri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300">
                <a:solidFill>
                  <a:schemeClr val="tx1"/>
                </a:solidFill>
                <a:latin typeface="Calibri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tx1"/>
                </a:solidFill>
                <a:latin typeface="Calibri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tx1"/>
                </a:solidFill>
                <a:latin typeface="Calibri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tx1"/>
                </a:solidFill>
                <a:latin typeface="Calibri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94"/>
              </a:spcBef>
              <a:buFont typeface="Arial" charset="0"/>
              <a:buNone/>
              <a:defRPr/>
            </a:pPr>
            <a:r>
              <a:rPr lang="en-US" altLang="en-US" sz="2813" b="1">
                <a:solidFill>
                  <a:srgbClr val="40AD49"/>
                </a:solidFill>
                <a:latin typeface="Constantia" charset="0"/>
                <a:ea typeface="Constantia" charset="0"/>
                <a:cs typeface="Constantia" charset="0"/>
              </a:rPr>
              <a:t>Suzanne Sensabaugh, MS, MBA</a:t>
            </a:r>
            <a:endParaRPr lang="en-US" altLang="en-US" sz="2813">
              <a:latin typeface="Constantia" charset="0"/>
              <a:ea typeface="Constantia" charset="0"/>
              <a:cs typeface="Constantia" charset="0"/>
            </a:endParaRPr>
          </a:p>
        </p:txBody>
      </p:sp>
      <p:sp>
        <p:nvSpPr>
          <p:cNvPr id="6" name="object 3">
            <a:extLst>
              <a:ext uri="{FF2B5EF4-FFF2-40B4-BE49-F238E27FC236}">
                <a16:creationId xmlns="" xmlns:a16="http://schemas.microsoft.com/office/drawing/2014/main" id="{C23A796C-CB6E-404B-8EC6-17A2FB4F56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1900" y="3014663"/>
            <a:ext cx="7623175" cy="233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1906" rIns="0" bIns="0">
            <a:spAutoFit/>
          </a:bodyPr>
          <a:lstStyle>
            <a:lvl1pPr marL="127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ts val="94"/>
              </a:spcBef>
              <a:defRPr/>
            </a:pPr>
            <a:r>
              <a:rPr lang="en-US" altLang="en-US" sz="2063" b="1" dirty="0">
                <a:solidFill>
                  <a:srgbClr val="25408F"/>
                </a:solidFill>
                <a:latin typeface="Constantia" charset="0"/>
                <a:ea typeface="Constantia" charset="0"/>
                <a:cs typeface="Constantia" charset="0"/>
              </a:rPr>
              <a:t>Former FDA</a:t>
            </a:r>
            <a:r>
              <a:rPr lang="en-US" altLang="en-US" sz="2063" dirty="0">
                <a:solidFill>
                  <a:srgbClr val="25408F"/>
                </a:solidFill>
                <a:latin typeface="Constantia" charset="0"/>
                <a:ea typeface="Constantia" charset="0"/>
                <a:cs typeface="Constantia" charset="0"/>
              </a:rPr>
              <a:t>: Reviewer of hundreds </a:t>
            </a:r>
            <a:r>
              <a:rPr lang="en-US" altLang="en-US" sz="2063">
                <a:solidFill>
                  <a:srgbClr val="25408F"/>
                </a:solidFill>
                <a:latin typeface="Constantia" charset="0"/>
                <a:ea typeface="Constantia" charset="0"/>
                <a:cs typeface="Constantia" charset="0"/>
              </a:rPr>
              <a:t>of industry </a:t>
            </a:r>
            <a:r>
              <a:rPr lang="en-US" altLang="en-US" sz="2063" dirty="0">
                <a:solidFill>
                  <a:srgbClr val="25408F"/>
                </a:solidFill>
                <a:latin typeface="Constantia" charset="0"/>
                <a:ea typeface="Constantia" charset="0"/>
                <a:cs typeface="Constantia" charset="0"/>
              </a:rPr>
              <a:t>submissions.</a:t>
            </a:r>
            <a:endParaRPr lang="en-US" altLang="en-US" sz="2063" dirty="0">
              <a:latin typeface="Constantia" charset="0"/>
              <a:ea typeface="Constantia" charset="0"/>
              <a:cs typeface="Constantia" charset="0"/>
            </a:endParaRPr>
          </a:p>
          <a:p>
            <a:pPr eaLnBrk="1" hangingPunct="1">
              <a:spcBef>
                <a:spcPts val="47"/>
              </a:spcBef>
              <a:defRPr/>
            </a:pPr>
            <a:endParaRPr lang="en-US" altLang="en-US" sz="2063" dirty="0">
              <a:latin typeface="Constantia" charset="0"/>
              <a:ea typeface="Constantia" charset="0"/>
              <a:cs typeface="Constantia" charset="0"/>
            </a:endParaRPr>
          </a:p>
          <a:p>
            <a:pPr eaLnBrk="1" hangingPunct="1">
              <a:lnSpc>
                <a:spcPct val="108000"/>
              </a:lnSpc>
              <a:defRPr/>
            </a:pPr>
            <a:r>
              <a:rPr lang="en-US" altLang="en-US" sz="2063" b="1" dirty="0">
                <a:solidFill>
                  <a:srgbClr val="25408F"/>
                </a:solidFill>
                <a:latin typeface="Constantia" charset="0"/>
                <a:ea typeface="Constantia" charset="0"/>
                <a:cs typeface="Constantia" charset="0"/>
              </a:rPr>
              <a:t>Committee member who drafted FDA Guidelines</a:t>
            </a:r>
            <a:r>
              <a:rPr lang="en-US" altLang="en-US" sz="2063" dirty="0">
                <a:solidFill>
                  <a:srgbClr val="25408F"/>
                </a:solidFill>
                <a:latin typeface="Constantia" charset="0"/>
                <a:ea typeface="Constantia" charset="0"/>
                <a:cs typeface="Constantia" charset="0"/>
              </a:rPr>
              <a:t>: Received  numerous awards.</a:t>
            </a:r>
          </a:p>
          <a:p>
            <a:pPr eaLnBrk="1" hangingPunct="1">
              <a:lnSpc>
                <a:spcPct val="108000"/>
              </a:lnSpc>
              <a:defRPr/>
            </a:pPr>
            <a:endParaRPr lang="en-US" altLang="en-US" sz="2063" dirty="0">
              <a:latin typeface="Constantia" charset="0"/>
              <a:ea typeface="Constantia" charset="0"/>
              <a:cs typeface="Constantia" charset="0"/>
            </a:endParaRPr>
          </a:p>
          <a:p>
            <a:pPr eaLnBrk="1" hangingPunct="1">
              <a:defRPr/>
            </a:pPr>
            <a:r>
              <a:rPr lang="en-US" altLang="en-US" sz="2063" b="1" dirty="0">
                <a:solidFill>
                  <a:srgbClr val="25408F"/>
                </a:solidFill>
                <a:latin typeface="Constantia" charset="0"/>
                <a:ea typeface="Constantia" charset="0"/>
                <a:cs typeface="Constantia" charset="0"/>
              </a:rPr>
              <a:t>Former industry</a:t>
            </a:r>
            <a:r>
              <a:rPr lang="en-US" altLang="en-US" sz="2063" dirty="0">
                <a:solidFill>
                  <a:srgbClr val="25408F"/>
                </a:solidFill>
                <a:latin typeface="Constantia" charset="0"/>
                <a:ea typeface="Constantia" charset="0"/>
                <a:cs typeface="Constantia" charset="0"/>
              </a:rPr>
              <a:t>: Drafted submissions for FDA review. Since</a:t>
            </a:r>
          </a:p>
          <a:p>
            <a:pPr eaLnBrk="1" hangingPunct="1">
              <a:defRPr/>
            </a:pPr>
            <a:r>
              <a:rPr lang="en-US" altLang="en-US" sz="2063" dirty="0">
                <a:solidFill>
                  <a:srgbClr val="25408F"/>
                </a:solidFill>
                <a:latin typeface="Constantia" charset="0"/>
                <a:ea typeface="Constantia" charset="0"/>
                <a:cs typeface="Constantia" charset="0"/>
              </a:rPr>
              <a:t>2009, assisted in the development of over 120 drugs</a:t>
            </a:r>
            <a:r>
              <a:rPr lang="en-US" altLang="en-US" sz="2250" dirty="0">
                <a:solidFill>
                  <a:srgbClr val="25408F"/>
                </a:solidFill>
                <a:latin typeface="Kepler Std" charset="0"/>
                <a:ea typeface="Kepler Std" charset="0"/>
                <a:cs typeface="Kepler Std" charset="0"/>
              </a:rPr>
              <a:t>.</a:t>
            </a:r>
            <a:endParaRPr lang="en-US" altLang="en-US" sz="2250" dirty="0">
              <a:latin typeface="Kepler Std" charset="0"/>
              <a:ea typeface="Kepler Std" charset="0"/>
              <a:cs typeface="Kepler Std" charset="0"/>
            </a:endParaRPr>
          </a:p>
        </p:txBody>
      </p:sp>
      <p:sp>
        <p:nvSpPr>
          <p:cNvPr id="7" name="object 4">
            <a:extLst>
              <a:ext uri="{FF2B5EF4-FFF2-40B4-BE49-F238E27FC236}">
                <a16:creationId xmlns="" xmlns:a16="http://schemas.microsoft.com/office/drawing/2014/main" id="{ACD8E16D-4C23-DB4C-8BAD-99E2A9DF39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5875" y="952500"/>
            <a:ext cx="982663" cy="982663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en-US" altLang="en-US" sz="2021"/>
          </a:p>
        </p:txBody>
      </p:sp>
      <p:sp>
        <p:nvSpPr>
          <p:cNvPr id="8" name="object 5">
            <a:extLst>
              <a:ext uri="{FF2B5EF4-FFF2-40B4-BE49-F238E27FC236}">
                <a16:creationId xmlns="" xmlns:a16="http://schemas.microsoft.com/office/drawing/2014/main" id="{1BF61608-2526-584A-92B9-A52E13D74CB0}"/>
              </a:ext>
            </a:extLst>
          </p:cNvPr>
          <p:cNvSpPr>
            <a:spLocks/>
          </p:cNvSpPr>
          <p:nvPr/>
        </p:nvSpPr>
        <p:spPr bwMode="auto">
          <a:xfrm>
            <a:off x="8518525" y="6122988"/>
            <a:ext cx="584200" cy="727075"/>
          </a:xfrm>
          <a:custGeom>
            <a:avLst/>
            <a:gdLst>
              <a:gd name="T0" fmla="*/ 621792 w 622300"/>
              <a:gd name="T1" fmla="*/ 0 h 775970"/>
              <a:gd name="T2" fmla="*/ 0 w 622300"/>
              <a:gd name="T3" fmla="*/ 775906 h 775970"/>
              <a:gd name="T4" fmla="*/ 621792 w 622300"/>
              <a:gd name="T5" fmla="*/ 775906 h 775970"/>
              <a:gd name="T6" fmla="*/ 621792 w 622300"/>
              <a:gd name="T7" fmla="*/ 0 h 77597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22300" h="775970">
                <a:moveTo>
                  <a:pt x="621792" y="0"/>
                </a:moveTo>
                <a:lnTo>
                  <a:pt x="0" y="775589"/>
                </a:lnTo>
                <a:lnTo>
                  <a:pt x="621792" y="775589"/>
                </a:lnTo>
                <a:lnTo>
                  <a:pt x="621792" y="0"/>
                </a:lnTo>
                <a:close/>
              </a:path>
            </a:pathLst>
          </a:custGeom>
          <a:solidFill>
            <a:srgbClr val="40AD4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>
              <a:defRPr/>
            </a:pPr>
            <a:endParaRPr lang="en-US" sz="2021"/>
          </a:p>
        </p:txBody>
      </p:sp>
      <p:sp>
        <p:nvSpPr>
          <p:cNvPr id="9" name="object 6">
            <a:extLst>
              <a:ext uri="{FF2B5EF4-FFF2-40B4-BE49-F238E27FC236}">
                <a16:creationId xmlns="" xmlns:a16="http://schemas.microsoft.com/office/drawing/2014/main" id="{0D743ACB-0D53-1448-BF85-57AF8EB9B47D}"/>
              </a:ext>
            </a:extLst>
          </p:cNvPr>
          <p:cNvSpPr>
            <a:spLocks/>
          </p:cNvSpPr>
          <p:nvPr/>
        </p:nvSpPr>
        <p:spPr bwMode="auto">
          <a:xfrm>
            <a:off x="8518525" y="6122988"/>
            <a:ext cx="584200" cy="727075"/>
          </a:xfrm>
          <a:custGeom>
            <a:avLst/>
            <a:gdLst>
              <a:gd name="T0" fmla="*/ 621792 w 622300"/>
              <a:gd name="T1" fmla="*/ 0 h 775970"/>
              <a:gd name="T2" fmla="*/ 0 w 622300"/>
              <a:gd name="T3" fmla="*/ 775906 h 775970"/>
              <a:gd name="T4" fmla="*/ 621792 w 622300"/>
              <a:gd name="T5" fmla="*/ 775906 h 775970"/>
              <a:gd name="T6" fmla="*/ 621792 w 622300"/>
              <a:gd name="T7" fmla="*/ 0 h 77597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22300" h="775970">
                <a:moveTo>
                  <a:pt x="621792" y="0"/>
                </a:moveTo>
                <a:lnTo>
                  <a:pt x="0" y="775589"/>
                </a:lnTo>
                <a:lnTo>
                  <a:pt x="621792" y="775589"/>
                </a:lnTo>
                <a:lnTo>
                  <a:pt x="621792" y="0"/>
                </a:lnTo>
                <a:close/>
              </a:path>
            </a:pathLst>
          </a:custGeom>
          <a:noFill/>
          <a:ln w="12700">
            <a:solidFill>
              <a:srgbClr val="40AD4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 eaLnBrk="1" hangingPunct="1">
              <a:defRPr/>
            </a:pPr>
            <a:endParaRPr lang="en-US" sz="2021"/>
          </a:p>
        </p:txBody>
      </p:sp>
      <p:sp>
        <p:nvSpPr>
          <p:cNvPr id="10" name="object 7">
            <a:extLst>
              <a:ext uri="{FF2B5EF4-FFF2-40B4-BE49-F238E27FC236}">
                <a16:creationId xmlns="" xmlns:a16="http://schemas.microsoft.com/office/drawing/2014/main" id="{FB0E5CFC-AFF6-B943-9767-6193C1E6727D}"/>
              </a:ext>
            </a:extLst>
          </p:cNvPr>
          <p:cNvSpPr>
            <a:spLocks/>
          </p:cNvSpPr>
          <p:nvPr/>
        </p:nvSpPr>
        <p:spPr bwMode="auto">
          <a:xfrm>
            <a:off x="1285875" y="2578100"/>
            <a:ext cx="7821613" cy="0"/>
          </a:xfrm>
          <a:custGeom>
            <a:avLst/>
            <a:gdLst>
              <a:gd name="T0" fmla="*/ 0 w 8343900"/>
              <a:gd name="T1" fmla="*/ 8343900 w 8343900"/>
              <a:gd name="T2" fmla="*/ 0 60000 65536"/>
              <a:gd name="T3" fmla="*/ 0 60000 65536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0" t="0" r="r" b="b"/>
            <a:pathLst>
              <a:path w="8343900">
                <a:moveTo>
                  <a:pt x="0" y="0"/>
                </a:moveTo>
                <a:lnTo>
                  <a:pt x="8343900" y="0"/>
                </a:lnTo>
              </a:path>
            </a:pathLst>
          </a:custGeom>
          <a:noFill/>
          <a:ln w="12700">
            <a:solidFill>
              <a:srgbClr val="40AD4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 eaLnBrk="1" hangingPunct="1">
              <a:defRPr/>
            </a:pPr>
            <a:endParaRPr lang="en-US" sz="2021"/>
          </a:p>
        </p:txBody>
      </p:sp>
      <p:sp>
        <p:nvSpPr>
          <p:cNvPr id="11" name="object 8">
            <a:extLst>
              <a:ext uri="{FF2B5EF4-FFF2-40B4-BE49-F238E27FC236}">
                <a16:creationId xmlns="" xmlns:a16="http://schemas.microsoft.com/office/drawing/2014/main" id="{4D273890-46E2-E847-9945-35D104FF45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55075" y="6488113"/>
            <a:ext cx="174625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31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1887"/>
              </a:lnSpc>
              <a:defRPr/>
            </a:pPr>
            <a:fld id="{60B351B1-63B3-D84B-B169-58653443BAB9}" type="slidenum">
              <a:rPr lang="en-US" altLang="en-US" sz="2021">
                <a:solidFill>
                  <a:srgbClr val="FFFFFF"/>
                </a:solidFill>
                <a:latin typeface="Helvetica" charset="0"/>
                <a:ea typeface="Helvetica" charset="0"/>
                <a:cs typeface="Helvetica" charset="0"/>
              </a:rPr>
              <a:pPr eaLnBrk="1" hangingPunct="1">
                <a:lnSpc>
                  <a:spcPts val="1887"/>
                </a:lnSpc>
                <a:defRPr/>
              </a:pPr>
              <a:t>2</a:t>
            </a:fld>
            <a:endParaRPr lang="en-US" altLang="en-US" sz="2021" dirty="0">
              <a:latin typeface="Helvetica" charset="0"/>
              <a:ea typeface="Helvetica" charset="0"/>
              <a:cs typeface="Helvetica" charset="0"/>
            </a:endParaRPr>
          </a:p>
        </p:txBody>
      </p:sp>
    </p:spTree>
  </p:cSld>
  <p:clrMapOvr>
    <a:masterClrMapping/>
  </p:clrMapOvr>
  <p:transition advTm="2819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>
            <a:extLst>
              <a:ext uri="{FF2B5EF4-FFF2-40B4-BE49-F238E27FC236}">
                <a16:creationId xmlns="" xmlns:a16="http://schemas.microsoft.com/office/drawing/2014/main" id="{AEF02008-0845-554E-97DC-630D5704B07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762000"/>
            <a:ext cx="7886700" cy="1325563"/>
          </a:xfrm>
        </p:spPr>
        <p:txBody>
          <a:bodyPr lIns="92058" tIns="46029" rIns="92058" bIns="46029" anchor="t"/>
          <a:lstStyle/>
          <a:p>
            <a:r>
              <a:rPr lang="en-US" altLang="en-US" sz="3600" i="1">
                <a:solidFill>
                  <a:srgbClr val="25408F"/>
                </a:solidFill>
              </a:rPr>
              <a:t>Introduction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="" xmlns:a16="http://schemas.microsoft.com/office/drawing/2014/main" id="{13FFFE2D-4CDB-6A46-8CD9-FC1F318CA6E8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609600" y="1600200"/>
            <a:ext cx="7886700" cy="4351338"/>
          </a:xfrm>
          <a:extLst/>
        </p:spPr>
        <p:txBody>
          <a:bodyPr lIns="92058" tIns="46029" rIns="92058" bIns="46029"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1905" dirty="0">
                <a:solidFill>
                  <a:srgbClr val="25408F"/>
                </a:solidFill>
              </a:rPr>
              <a:t>21 CFR 316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altLang="en-US" sz="1905" dirty="0">
                <a:solidFill>
                  <a:srgbClr val="25408F"/>
                </a:solidFill>
              </a:rPr>
              <a:t>Encourage and facilitate the development of drugs for rare diseases or conditions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altLang="en-US" sz="1715" dirty="0">
                <a:solidFill>
                  <a:srgbClr val="25408F"/>
                </a:solidFill>
              </a:rPr>
              <a:t>Affects less than 200,000 persons in the US </a:t>
            </a:r>
            <a:r>
              <a:rPr lang="en-US" altLang="en-US" sz="1715" b="1" dirty="0">
                <a:solidFill>
                  <a:srgbClr val="25408F"/>
                </a:solidFill>
              </a:rPr>
              <a:t>or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altLang="en-US" sz="1715" dirty="0">
                <a:solidFill>
                  <a:srgbClr val="25408F"/>
                </a:solidFill>
              </a:rPr>
              <a:t>Can affect more than 200,000 persons in the US, but for which there is no reasonable expectation that the cost of developing and making available in the US a drug for such a disease or condition will be recovered from sales in the US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altLang="en-US" sz="1905" dirty="0">
                <a:solidFill>
                  <a:srgbClr val="25408F"/>
                </a:solidFill>
              </a:rPr>
              <a:t>Application submitted for Orphan Drug designation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altLang="en-US" sz="1905" dirty="0">
                <a:solidFill>
                  <a:srgbClr val="25408F"/>
                </a:solidFill>
              </a:rPr>
              <a:t>The Office of Orphan Products Development administers the program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altLang="en-US" sz="1715" dirty="0">
                <a:solidFill>
                  <a:srgbClr val="25408F"/>
                </a:solidFill>
              </a:rPr>
              <a:t>Involved in the identification of orphan products and the facilitation of their development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altLang="en-US" sz="1715" dirty="0">
                <a:solidFill>
                  <a:srgbClr val="25408F"/>
                </a:solidFill>
              </a:rPr>
              <a:t>CDER and CBER provide scientific and medical review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altLang="en-US" sz="1905" dirty="0">
                <a:solidFill>
                  <a:srgbClr val="25408F"/>
                </a:solidFill>
              </a:rPr>
              <a:t>Safety and efficacy established through adequate and well-controlled studies</a:t>
            </a:r>
          </a:p>
        </p:txBody>
      </p:sp>
      <p:sp>
        <p:nvSpPr>
          <p:cNvPr id="4" name="object 8">
            <a:extLst>
              <a:ext uri="{FF2B5EF4-FFF2-40B4-BE49-F238E27FC236}">
                <a16:creationId xmlns="" xmlns:a16="http://schemas.microsoft.com/office/drawing/2014/main" id="{4BB655AB-E836-AB44-A595-006BF41C11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55075" y="6477000"/>
            <a:ext cx="174625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31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1887"/>
              </a:lnSpc>
              <a:defRPr/>
            </a:pPr>
            <a:r>
              <a:rPr lang="en-US" altLang="en-US" sz="2021" dirty="0" smtClean="0">
                <a:solidFill>
                  <a:srgbClr val="FFFFFF"/>
                </a:solidFill>
                <a:latin typeface="Helvetica" charset="0"/>
                <a:ea typeface="Helvetica" charset="0"/>
                <a:cs typeface="Helvetica" charset="0"/>
              </a:rPr>
              <a:t>3</a:t>
            </a:r>
            <a:endParaRPr lang="en-US" altLang="en-US" sz="2021" dirty="0">
              <a:latin typeface="Helvetica" charset="0"/>
              <a:ea typeface="Helvetica" charset="0"/>
              <a:cs typeface="Helvetica" charset="0"/>
            </a:endParaRPr>
          </a:p>
        </p:txBody>
      </p:sp>
    </p:spTree>
  </p:cSld>
  <p:clrMapOvr>
    <a:masterClrMapping/>
  </p:clrMapOvr>
  <p:transition advTm="20768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>
            <a:extLst>
              <a:ext uri="{FF2B5EF4-FFF2-40B4-BE49-F238E27FC236}">
                <a16:creationId xmlns="" xmlns:a16="http://schemas.microsoft.com/office/drawing/2014/main" id="{D7B5CC5D-A5F5-B14F-8288-7D113BE39B0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762000"/>
            <a:ext cx="7886700" cy="1325563"/>
          </a:xfrm>
        </p:spPr>
        <p:txBody>
          <a:bodyPr lIns="92058" tIns="46029" rIns="92058" bIns="46029" anchor="t"/>
          <a:lstStyle/>
          <a:p>
            <a:r>
              <a:rPr lang="en-US" altLang="en-US" sz="3600" i="1">
                <a:solidFill>
                  <a:srgbClr val="25408F"/>
                </a:solidFill>
              </a:rPr>
              <a:t>Incentives for Orphan Drug development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="" xmlns:a16="http://schemas.microsoft.com/office/drawing/2014/main" id="{F1A0F8B4-EB0B-1C42-BA3C-4C44C4C79F1F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extLst/>
        </p:spPr>
        <p:txBody>
          <a:bodyPr lIns="92058" tIns="46029" rIns="92058" bIns="46029"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1905" dirty="0">
                <a:solidFill>
                  <a:srgbClr val="25408F"/>
                </a:solidFill>
              </a:rPr>
              <a:t>7-years of marketing exclusivity once approved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altLang="en-US" sz="1715" dirty="0">
                <a:solidFill>
                  <a:srgbClr val="25408F"/>
                </a:solidFill>
              </a:rPr>
              <a:t>FDA will not approve a marketing application for the same drug 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altLang="en-US" sz="1715" dirty="0">
                <a:solidFill>
                  <a:srgbClr val="25408F"/>
                </a:solidFill>
              </a:rPr>
              <a:t>Begins on date of approval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altLang="en-US" sz="1715" dirty="0">
                <a:solidFill>
                  <a:srgbClr val="25408F"/>
                </a:solidFill>
              </a:rPr>
              <a:t>Only to the indication for which the drug has been approved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altLang="en-US" sz="1715" dirty="0">
                <a:solidFill>
                  <a:srgbClr val="25408F"/>
                </a:solidFill>
              </a:rPr>
              <a:t>Another application could be approved for the same drug in a different indication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altLang="en-US" sz="1905" dirty="0">
                <a:solidFill>
                  <a:srgbClr val="25408F"/>
                </a:solidFill>
              </a:rPr>
              <a:t>Tax credits for clinical research to generate data required for marketing approval</a:t>
            </a:r>
            <a:endParaRPr lang="en-US" altLang="en-US" sz="1523" dirty="0">
              <a:solidFill>
                <a:srgbClr val="25408F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altLang="en-US" sz="1905" dirty="0">
                <a:solidFill>
                  <a:srgbClr val="25408F"/>
                </a:solidFill>
              </a:rPr>
              <a:t>Formal protocol assistance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altLang="en-US" sz="1905" dirty="0">
                <a:solidFill>
                  <a:srgbClr val="25408F"/>
                </a:solidFill>
              </a:rPr>
              <a:t>Research grants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altLang="en-US" sz="1715" dirty="0">
                <a:solidFill>
                  <a:srgbClr val="25408F"/>
                </a:solidFill>
              </a:rPr>
              <a:t>Clinical trials are awarded grants from $200,00 (Phase 1) to $350,000 (Phase 2 and 3) per year in total costs for up to 3 years.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altLang="en-US" sz="1905" dirty="0">
                <a:solidFill>
                  <a:srgbClr val="25408F"/>
                </a:solidFill>
              </a:rPr>
              <a:t>Agency provides written recommendations on the preclinical and clinical investigations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altLang="en-US" sz="1905" dirty="0">
                <a:solidFill>
                  <a:srgbClr val="25408F"/>
                </a:solidFill>
              </a:rPr>
              <a:t>Usually decreased development time </a:t>
            </a:r>
            <a:endParaRPr lang="en-US" altLang="en-US" dirty="0">
              <a:solidFill>
                <a:srgbClr val="25408F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altLang="en-US" dirty="0"/>
          </a:p>
        </p:txBody>
      </p:sp>
      <p:sp>
        <p:nvSpPr>
          <p:cNvPr id="4" name="object 8">
            <a:extLst>
              <a:ext uri="{FF2B5EF4-FFF2-40B4-BE49-F238E27FC236}">
                <a16:creationId xmlns="" xmlns:a16="http://schemas.microsoft.com/office/drawing/2014/main" id="{FF8425E6-0505-8D4D-B76E-713033ED24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55075" y="6488113"/>
            <a:ext cx="174625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31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1887"/>
              </a:lnSpc>
              <a:defRPr/>
            </a:pPr>
            <a:r>
              <a:rPr lang="en-US" altLang="en-US" sz="2021" dirty="0" smtClean="0">
                <a:solidFill>
                  <a:srgbClr val="FFFFFF"/>
                </a:solidFill>
                <a:latin typeface="Helvetica" charset="0"/>
                <a:ea typeface="Helvetica" charset="0"/>
                <a:cs typeface="Helvetica" charset="0"/>
              </a:rPr>
              <a:t>4</a:t>
            </a:r>
            <a:endParaRPr lang="en-US" altLang="en-US" sz="2021" dirty="0">
              <a:latin typeface="Helvetica" charset="0"/>
              <a:ea typeface="Helvetica" charset="0"/>
              <a:cs typeface="Helvetica" charset="0"/>
            </a:endParaRPr>
          </a:p>
        </p:txBody>
      </p:sp>
    </p:spTree>
  </p:cSld>
  <p:clrMapOvr>
    <a:masterClrMapping/>
  </p:clrMapOvr>
  <p:transition advTm="14943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>
            <a:extLst>
              <a:ext uri="{FF2B5EF4-FFF2-40B4-BE49-F238E27FC236}">
                <a16:creationId xmlns="" xmlns:a16="http://schemas.microsoft.com/office/drawing/2014/main" id="{CA4D2C93-D96F-3D4D-AF31-B83386D4963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990600"/>
            <a:ext cx="7886700" cy="530225"/>
          </a:xfrm>
        </p:spPr>
        <p:txBody>
          <a:bodyPr lIns="92058" tIns="46029" rIns="92058" bIns="46029" anchor="t"/>
          <a:lstStyle/>
          <a:p>
            <a:r>
              <a:rPr lang="en-US" altLang="en-US" sz="3600" i="1">
                <a:solidFill>
                  <a:srgbClr val="25408F"/>
                </a:solidFill>
              </a:rPr>
              <a:t>Clinical superiority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="" xmlns:a16="http://schemas.microsoft.com/office/drawing/2014/main" id="{C2EA5AE3-1200-0440-941E-ABD3E7334D67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extLst/>
        </p:spPr>
        <p:txBody>
          <a:bodyPr lIns="92058" tIns="46029" rIns="92058" bIns="46029"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2286" dirty="0">
                <a:solidFill>
                  <a:srgbClr val="25408F"/>
                </a:solidFill>
              </a:rPr>
              <a:t>Same drug for same indication as a previously designated product must demonstrate clinical superiority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altLang="en-US" sz="1905" dirty="0">
                <a:solidFill>
                  <a:srgbClr val="25408F"/>
                </a:solidFill>
              </a:rPr>
              <a:t>Significant therapeutic advantage over and above that provided by an approved Orphan Drug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altLang="en-US" sz="2286" dirty="0">
                <a:solidFill>
                  <a:srgbClr val="25408F"/>
                </a:solidFill>
              </a:rPr>
              <a:t>Demonstrated in one or more of the following ways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altLang="en-US" sz="1905" dirty="0">
                <a:solidFill>
                  <a:srgbClr val="25408F"/>
                </a:solidFill>
              </a:rPr>
              <a:t>Greater effectiveness as assessed by an effect on a clinically meaningful endpoint in adequate and well-controlled trials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altLang="en-US" sz="1905" dirty="0">
                <a:solidFill>
                  <a:srgbClr val="25408F"/>
                </a:solidFill>
              </a:rPr>
              <a:t>Greater safety in a substantial portion of the target population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altLang="en-US" sz="1905" dirty="0">
                <a:solidFill>
                  <a:srgbClr val="25408F"/>
                </a:solidFill>
              </a:rPr>
              <a:t>Demonstration that the drug makes a major contribution to patient care</a:t>
            </a:r>
            <a:endParaRPr lang="en-US" altLang="en-US" dirty="0">
              <a:solidFill>
                <a:srgbClr val="25408F"/>
              </a:solidFill>
            </a:endParaRPr>
          </a:p>
          <a:p>
            <a:pPr lvl="2" fontAlgn="auto">
              <a:spcAft>
                <a:spcPts val="0"/>
              </a:spcAft>
              <a:defRPr/>
            </a:pPr>
            <a:endParaRPr lang="en-US" altLang="en-US" dirty="0"/>
          </a:p>
          <a:p>
            <a:pPr fontAlgn="auto">
              <a:spcAft>
                <a:spcPts val="0"/>
              </a:spcAft>
              <a:defRPr/>
            </a:pPr>
            <a:endParaRPr lang="en-US" altLang="en-US" dirty="0"/>
          </a:p>
        </p:txBody>
      </p:sp>
      <p:sp>
        <p:nvSpPr>
          <p:cNvPr id="4" name="object 8">
            <a:extLst>
              <a:ext uri="{FF2B5EF4-FFF2-40B4-BE49-F238E27FC236}">
                <a16:creationId xmlns="" xmlns:a16="http://schemas.microsoft.com/office/drawing/2014/main" id="{AC54AFBE-63D0-C445-A58E-76DC3E4118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55075" y="6488113"/>
            <a:ext cx="174625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31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1887"/>
              </a:lnSpc>
              <a:defRPr/>
            </a:pPr>
            <a:r>
              <a:rPr lang="en-US" altLang="en-US" sz="2021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5</a:t>
            </a:r>
            <a:endParaRPr lang="en-US" altLang="en-US" sz="2021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</p:spTree>
  </p:cSld>
  <p:clrMapOvr>
    <a:masterClrMapping/>
  </p:clrMapOvr>
  <p:transition advTm="12392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8">
            <a:extLst>
              <a:ext uri="{FF2B5EF4-FFF2-40B4-BE49-F238E27FC236}">
                <a16:creationId xmlns="" xmlns:a16="http://schemas.microsoft.com/office/drawing/2014/main" id="{30A54262-9676-0A4C-AE06-F16B5F6C72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55075" y="6488113"/>
            <a:ext cx="174625" cy="2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31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1887"/>
              </a:lnSpc>
              <a:defRPr/>
            </a:pPr>
            <a:r>
              <a:rPr lang="en-US" altLang="en-US" sz="2021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6</a:t>
            </a:r>
            <a:endParaRPr lang="en-US" altLang="en-US" sz="2021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5362" name="Rectangle 4">
            <a:extLst>
              <a:ext uri="{FF2B5EF4-FFF2-40B4-BE49-F238E27FC236}">
                <a16:creationId xmlns="" xmlns:a16="http://schemas.microsoft.com/office/drawing/2014/main" id="{EED60822-AA35-D142-BCE8-EA89897A02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286000"/>
            <a:ext cx="9144000" cy="130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1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5000">
                <a:solidFill>
                  <a:srgbClr val="25408F"/>
                </a:solidFill>
                <a:latin typeface="Constantia" panose="02030602050306030303" pitchFamily="18" charset="0"/>
              </a:rPr>
              <a:t>Any questions?</a:t>
            </a:r>
            <a:br>
              <a:rPr lang="en-US" altLang="en-US" sz="5000">
                <a:solidFill>
                  <a:srgbClr val="25408F"/>
                </a:solidFill>
                <a:latin typeface="Constantia" panose="02030602050306030303" pitchFamily="18" charset="0"/>
              </a:rPr>
            </a:br>
            <a:r>
              <a:rPr lang="en-US" altLang="en-US" sz="2400">
                <a:solidFill>
                  <a:srgbClr val="25408F"/>
                </a:solidFill>
                <a:latin typeface="Constantia" panose="02030602050306030303" pitchFamily="18" charset="0"/>
              </a:rPr>
              <a:t>smsensabaugh@hw-fda.com</a:t>
            </a:r>
            <a:r>
              <a:rPr lang="en-US" altLang="en-US" sz="2800">
                <a:latin typeface="Constantia" panose="02030602050306030303" pitchFamily="18" charset="0"/>
              </a:rPr>
              <a:t/>
            </a:r>
            <a:br>
              <a:rPr lang="en-US" altLang="en-US" sz="2800">
                <a:latin typeface="Constantia" panose="02030602050306030303" pitchFamily="18" charset="0"/>
              </a:rPr>
            </a:br>
            <a:endParaRPr lang="en-US" altLang="en-US" sz="2800">
              <a:latin typeface="Constantia" panose="02030602050306030303" pitchFamily="18" charset="0"/>
            </a:endParaRPr>
          </a:p>
        </p:txBody>
      </p:sp>
    </p:spTree>
  </p:cSld>
  <p:clrMapOvr>
    <a:masterClrMapping/>
  </p:clrMapOvr>
  <p:transition advTm="11262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14543</TotalTime>
  <Words>396</Words>
  <Application>Microsoft Office PowerPoint</Application>
  <PresentationFormat>On-screen Show (4:3)</PresentationFormat>
  <Paragraphs>54</Paragraphs>
  <Slides>6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  <vt:variant>
        <vt:lpstr>Custom Shows</vt:lpstr>
      </vt:variant>
      <vt:variant>
        <vt:i4>1</vt:i4>
      </vt:variant>
    </vt:vector>
  </HeadingPairs>
  <TitlesOfParts>
    <vt:vector size="8" baseType="lpstr">
      <vt:lpstr>Office Theme</vt:lpstr>
      <vt:lpstr>PowerPoint Presentation</vt:lpstr>
      <vt:lpstr> </vt:lpstr>
      <vt:lpstr>Introduction</vt:lpstr>
      <vt:lpstr>Incentives for Orphan Drug development</vt:lpstr>
      <vt:lpstr>Clinical superiority</vt:lpstr>
      <vt:lpstr>PowerPoint Presentation</vt:lpstr>
      <vt:lpstr>Discovery Process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Panacea Pharmaceuticals</dc:title>
  <dc:creator>Valued Sony Customer</dc:creator>
  <cp:lastModifiedBy>suzanne sensabaugh</cp:lastModifiedBy>
  <cp:revision>1435</cp:revision>
  <cp:lastPrinted>2002-05-23T20:54:54Z</cp:lastPrinted>
  <dcterms:created xsi:type="dcterms:W3CDTF">2001-05-13T03:26:43Z</dcterms:created>
  <dcterms:modified xsi:type="dcterms:W3CDTF">2018-07-02T18:42:23Z</dcterms:modified>
</cp:coreProperties>
</file>